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1.xml" ContentType="application/inkml+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2"/>
  </p:notesMasterIdLst>
  <p:sldIdLst>
    <p:sldId id="256" r:id="rId5"/>
    <p:sldId id="261" r:id="rId6"/>
    <p:sldId id="262" r:id="rId7"/>
    <p:sldId id="309" r:id="rId8"/>
    <p:sldId id="259" r:id="rId9"/>
    <p:sldId id="328" r:id="rId10"/>
    <p:sldId id="320" r:id="rId11"/>
    <p:sldId id="329" r:id="rId12"/>
    <p:sldId id="321" r:id="rId13"/>
    <p:sldId id="325" r:id="rId14"/>
    <p:sldId id="326" r:id="rId15"/>
    <p:sldId id="327" r:id="rId16"/>
    <p:sldId id="330" r:id="rId17"/>
    <p:sldId id="331" r:id="rId18"/>
    <p:sldId id="319" r:id="rId19"/>
    <p:sldId id="318" r:id="rId20"/>
    <p:sldId id="317" r:id="rId21"/>
    <p:sldId id="316" r:id="rId22"/>
    <p:sldId id="406" r:id="rId23"/>
    <p:sldId id="407" r:id="rId24"/>
    <p:sldId id="314" r:id="rId25"/>
    <p:sldId id="315" r:id="rId26"/>
    <p:sldId id="408" r:id="rId27"/>
    <p:sldId id="409" r:id="rId28"/>
    <p:sldId id="410" r:id="rId29"/>
    <p:sldId id="411" r:id="rId30"/>
    <p:sldId id="279" r:id="rId31"/>
    <p:sldId id="414" r:id="rId32"/>
    <p:sldId id="415" r:id="rId33"/>
    <p:sldId id="416" r:id="rId34"/>
    <p:sldId id="412" r:id="rId35"/>
    <p:sldId id="413" r:id="rId36"/>
    <p:sldId id="287" r:id="rId37"/>
    <p:sldId id="418" r:id="rId38"/>
    <p:sldId id="419" r:id="rId39"/>
    <p:sldId id="420" r:id="rId40"/>
    <p:sldId id="417" r:id="rId41"/>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A3F2"/>
    <a:srgbClr val="2164A6"/>
    <a:srgbClr val="EFEFEF"/>
    <a:srgbClr val="ECECE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71" autoAdjust="0"/>
    <p:restoredTop sz="96327" autoAdjust="0"/>
  </p:normalViewPr>
  <p:slideViewPr>
    <p:cSldViewPr snapToGrid="0">
      <p:cViewPr varScale="1">
        <p:scale>
          <a:sx n="123" d="100"/>
          <a:sy n="123" d="100"/>
        </p:scale>
        <p:origin x="752" y="192"/>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07T18:38:15.75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1,'37'5,"-5"-1,-24-4,4 0,9 0,-7 0,6 0,-7 0,1 0,4 0,-1 0,-4 0,4 0,-2 0,0 0,3 0,-5 0,7 0,-6 0,6 0,-8 0,8 0,-4 0,0 0,1 0,0 0,-2 0,4 0,-3 0,-1 0,9 0,-7 0,5 0,-3 0,-3 0,0 0,3 0,-4 0,3 0,0 0,0 0,-2 0,0 0,0 0,0 2,0 1,-1 0,2 4,-1-6,5 4,-6-5,0 0,3 0,-6 0,7 4,-3-3,-3 3,7-3,-8-1,8 0,-3 0,-2 0,4 0,-4 4,1-3,4 3,-8-3,4 1,0 1,-4 0,8 0,-6-3,1 0,3 0,-6 0,7 0,-2 0,-1 0,4 0,-9 4,8-3,-4 4,0-5,5 0,-7 0,7 0,-3 0,4 0,-5 0,-1 0,0 0,-1 0,9 5,-5-4,2 3,-3-4,4 0,0 0,3 0,-3 0,0 0,-1 0,1 0,3 0,-3 0,3 0,-4 0,-4 0,0 0,-3 0,5 0,3 0,1 0,-1 2,-1 1,-3 0,4-1,0-2,-5 1,0-1,3 0,-3 0,3 0,-1 0,-7 0,8 0,-3 0,0 0,8 0,-6 0,3 0,-2 0,-3 0,0 0,3 0,-4 0,-1 0,11 0,-12 0,10 0,-11 0,8 0,-3 0,4 0,-6 0,5 0,-2 0,7 0,-5 0,-6 0,3 0,-4 0,10 0,-2 0,1 0,-3 0,-2 0,3 0,0 0,1 0,-1 0,-4 0,-1 0,6 0,-4 0,6 0,-8 0,-3 0,4 0,1 0,0 0,-1 0,0 0,-1 0,4 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1D03058C-361E-E145-A447-9898E6388A2D}" type="datetimeFigureOut">
              <a:rPr lang="en-US" smtClean="0"/>
              <a:t>3/21/24</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93BC654A-EAFE-EA47-9EEF-960260462C6D}" type="slidenum">
              <a:rPr lang="en-US" smtClean="0"/>
              <a:t>‹#›</a:t>
            </a:fld>
            <a:endParaRPr lang="en-US"/>
          </a:p>
        </p:txBody>
      </p:sp>
    </p:spTree>
    <p:extLst>
      <p:ext uri="{BB962C8B-B14F-4D97-AF65-F5344CB8AC3E}">
        <p14:creationId xmlns:p14="http://schemas.microsoft.com/office/powerpoint/2010/main" val="2353350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tatista.com/topics/5994/the-coronavirus-disease-covid-19-outbreak/#topicHeader__wrapper"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3237">
              <a:defRPr/>
            </a:pPr>
            <a:fld id="{93BC654A-EAFE-EA47-9EEF-960260462C6D}" type="slidenum">
              <a:rPr lang="en-US">
                <a:solidFill>
                  <a:prstClr val="black"/>
                </a:solidFill>
                <a:latin typeface="Calibri" panose="020F0502020204030204"/>
              </a:rPr>
              <a:pPr defTabSz="933237">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1248746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dirty="0"/>
              <a:t>The next series of slides look at job change in key industry sectors from 2019 to 2023. </a:t>
            </a:r>
          </a:p>
          <a:p>
            <a:pPr marL="174982" indent="-174982">
              <a:buFont typeface="Arial" panose="020B0604020202020204" pitchFamily="34" charset="0"/>
              <a:buChar char="•"/>
            </a:pPr>
            <a:r>
              <a:rPr lang="en-US" dirty="0"/>
              <a:t>When we look at manufacturing, we see the greatest job gains in Huron County with 485 jobs added in manufacturing since 2019, an 8.3% increase.  </a:t>
            </a:r>
          </a:p>
          <a:p>
            <a:pPr marL="174982" indent="-174982">
              <a:buFont typeface="Arial" panose="020B0604020202020204" pitchFamily="34" charset="0"/>
              <a:buChar char="•"/>
            </a:pPr>
            <a:r>
              <a:rPr lang="en-US" dirty="0"/>
              <a:t>Putnam county also sees an 8% increase in Manufacturing jobs with 289 jobs added. </a:t>
            </a:r>
          </a:p>
          <a:p>
            <a:pPr marL="174982" indent="-174982">
              <a:buFont typeface="Arial" panose="020B0604020202020204" pitchFamily="34" charset="0"/>
              <a:buChar char="•"/>
            </a:pPr>
            <a:r>
              <a:rPr lang="en-US" dirty="0"/>
              <a:t>Delaware has added 415 jobs equating to a 6.3% increase. </a:t>
            </a:r>
          </a:p>
          <a:p>
            <a:pPr marL="174982" indent="-174982">
              <a:buFont typeface="Arial" panose="020B0604020202020204" pitchFamily="34" charset="0"/>
              <a:buChar char="•"/>
            </a:pPr>
            <a:r>
              <a:rPr lang="en-US" dirty="0"/>
              <a:t>Wood and Seneca both saw 3% increases, adding 396 and 124 jobs respectively.  </a:t>
            </a:r>
          </a:p>
        </p:txBody>
      </p:sp>
      <p:sp>
        <p:nvSpPr>
          <p:cNvPr id="4" name="Slide Number Placeholder 3"/>
          <p:cNvSpPr>
            <a:spLocks noGrp="1"/>
          </p:cNvSpPr>
          <p:nvPr>
            <p:ph type="sldNum" sz="quarter" idx="5"/>
          </p:nvPr>
        </p:nvSpPr>
        <p:spPr/>
        <p:txBody>
          <a:bodyPr/>
          <a:lstStyle/>
          <a:p>
            <a:fld id="{93BC654A-EAFE-EA47-9EEF-960260462C6D}" type="slidenum">
              <a:rPr lang="en-US" smtClean="0"/>
              <a:t>10</a:t>
            </a:fld>
            <a:endParaRPr lang="en-US"/>
          </a:p>
        </p:txBody>
      </p:sp>
    </p:spTree>
    <p:extLst>
      <p:ext uri="{BB962C8B-B14F-4D97-AF65-F5344CB8AC3E}">
        <p14:creationId xmlns:p14="http://schemas.microsoft.com/office/powerpoint/2010/main" val="2123900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dirty="0"/>
              <a:t>When we look at Professional, Scientific, and Technical services jobs, we see job growth across most of the region, albeit in small numbers for most counties. </a:t>
            </a:r>
          </a:p>
          <a:p>
            <a:pPr marL="174982" indent="-174982">
              <a:buFont typeface="Arial" panose="020B0604020202020204" pitchFamily="34" charset="0"/>
              <a:buChar char="•"/>
            </a:pPr>
            <a:r>
              <a:rPr lang="en-US" dirty="0"/>
              <a:t>In this sector we see the greatest increase in the number of positions concentrated in a few counties including Delaware County with 987, and Wood with 482</a:t>
            </a:r>
          </a:p>
          <a:p>
            <a:pPr marL="174982" indent="-174982">
              <a:buFont typeface="Arial" panose="020B0604020202020204" pitchFamily="34" charset="0"/>
              <a:buChar char="•"/>
            </a:pPr>
            <a:r>
              <a:rPr lang="en-US" dirty="0"/>
              <a:t>Union, Allen, and Madison say increases near 250 and Ashland saw 200 new jobs in professional scientific and technical services.  </a:t>
            </a:r>
          </a:p>
          <a:p>
            <a:pPr marL="174982" indent="-174982">
              <a:buFont typeface="Arial" panose="020B0604020202020204" pitchFamily="34" charset="0"/>
              <a:buChar char="•"/>
            </a:pPr>
            <a:r>
              <a:rPr lang="en-US" dirty="0"/>
              <a:t>We see the highest percent increase in Madison, Henry, and Wyandot counties each seeing an over 36% increase. Mercer saw a 29% increase and Wood saw 25%</a:t>
            </a:r>
          </a:p>
          <a:p>
            <a:pPr marL="174982" indent="-174982">
              <a:buFont typeface="Arial" panose="020B0604020202020204" pitchFamily="34" charset="0"/>
              <a:buChar char="•"/>
            </a:pPr>
            <a:endParaRPr lang="en-US" dirty="0"/>
          </a:p>
          <a:p>
            <a:pPr marL="174982" indent="-174982">
              <a:buFont typeface="Arial" panose="020B0604020202020204" pitchFamily="34" charset="0"/>
              <a:buChar char="•"/>
            </a:pPr>
            <a:r>
              <a:rPr lang="en-US" dirty="0"/>
              <a:t>Losses in Hardin, Hancock, and Lucas.</a:t>
            </a:r>
          </a:p>
        </p:txBody>
      </p:sp>
      <p:sp>
        <p:nvSpPr>
          <p:cNvPr id="4" name="Slide Number Placeholder 3"/>
          <p:cNvSpPr>
            <a:spLocks noGrp="1"/>
          </p:cNvSpPr>
          <p:nvPr>
            <p:ph type="sldNum" sz="quarter" idx="5"/>
          </p:nvPr>
        </p:nvSpPr>
        <p:spPr/>
        <p:txBody>
          <a:bodyPr/>
          <a:lstStyle/>
          <a:p>
            <a:fld id="{93BC654A-EAFE-EA47-9EEF-960260462C6D}" type="slidenum">
              <a:rPr lang="en-US" smtClean="0"/>
              <a:t>11</a:t>
            </a:fld>
            <a:endParaRPr lang="en-US"/>
          </a:p>
        </p:txBody>
      </p:sp>
    </p:spTree>
    <p:extLst>
      <p:ext uri="{BB962C8B-B14F-4D97-AF65-F5344CB8AC3E}">
        <p14:creationId xmlns:p14="http://schemas.microsoft.com/office/powerpoint/2010/main" val="3543516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dirty="0"/>
              <a:t>When we look at transportation and warehousing, we see more counties with job losses than gains. </a:t>
            </a:r>
          </a:p>
          <a:p>
            <a:pPr marL="174982" indent="-174982">
              <a:buFont typeface="Arial" panose="020B0604020202020204" pitchFamily="34" charset="0"/>
              <a:buChar char="•"/>
            </a:pPr>
            <a:r>
              <a:rPr lang="en-US" dirty="0"/>
              <a:t>Madison County, outside of Columbus, and Wood County both show significant job gains.  </a:t>
            </a:r>
          </a:p>
          <a:p>
            <a:pPr marL="174982" indent="-174982">
              <a:buFont typeface="Arial" panose="020B0604020202020204" pitchFamily="34" charset="0"/>
              <a:buChar char="•"/>
            </a:pPr>
            <a:r>
              <a:rPr lang="en-US" dirty="0"/>
              <a:t>Madison county saw nearly 5,400 new jobs in the field (an 160% increase) and Wood added nearly 4,700 jobs (a 75% increase).</a:t>
            </a:r>
          </a:p>
          <a:p>
            <a:pPr marL="174982" indent="-174982">
              <a:buFont typeface="Arial" panose="020B0604020202020204" pitchFamily="34" charset="0"/>
              <a:buChar char="•"/>
            </a:pPr>
            <a:r>
              <a:rPr lang="en-US" dirty="0"/>
              <a:t>Union County also saw significant job growth in this area adding 653 jobs in transportation and warehousing, a 49% increase in the past 5 years. </a:t>
            </a:r>
          </a:p>
          <a:p>
            <a:pPr marL="174982" indent="-174982">
              <a:buFont typeface="Arial" panose="020B0604020202020204" pitchFamily="34" charset="0"/>
              <a:buChar char="•"/>
            </a:pPr>
            <a:r>
              <a:rPr lang="en-US" dirty="0"/>
              <a:t>Lucas County saw 422 new jobs, Richland saw 269, and Defiance County saw 220. </a:t>
            </a:r>
          </a:p>
          <a:p>
            <a:pPr marL="174982" indent="-174982">
              <a:buFont typeface="Arial" panose="020B0604020202020204" pitchFamily="34" charset="0"/>
              <a:buChar char="•"/>
            </a:pPr>
            <a:r>
              <a:rPr lang="en-US" dirty="0"/>
              <a:t>The greatest percentage increases were seen in Madison, Wood, Union, Crawford, and Morrow Counties. </a:t>
            </a:r>
          </a:p>
          <a:p>
            <a:pPr marL="174982" indent="-174982">
              <a:buFont typeface="Arial" panose="020B0604020202020204" pitchFamily="34" charset="0"/>
              <a:buChar char="•"/>
            </a:pPr>
            <a:r>
              <a:rPr lang="en-US" dirty="0"/>
              <a:t>Greatest losses were seen in Logan, Knox, Henry and Erie (18-13%)</a:t>
            </a:r>
          </a:p>
        </p:txBody>
      </p:sp>
      <p:sp>
        <p:nvSpPr>
          <p:cNvPr id="4" name="Slide Number Placeholder 3"/>
          <p:cNvSpPr>
            <a:spLocks noGrp="1"/>
          </p:cNvSpPr>
          <p:nvPr>
            <p:ph type="sldNum" sz="quarter" idx="5"/>
          </p:nvPr>
        </p:nvSpPr>
        <p:spPr/>
        <p:txBody>
          <a:bodyPr/>
          <a:lstStyle/>
          <a:p>
            <a:fld id="{93BC654A-EAFE-EA47-9EEF-960260462C6D}" type="slidenum">
              <a:rPr lang="en-US" smtClean="0"/>
              <a:t>12</a:t>
            </a:fld>
            <a:endParaRPr lang="en-US"/>
          </a:p>
        </p:txBody>
      </p:sp>
    </p:spTree>
    <p:extLst>
      <p:ext uri="{BB962C8B-B14F-4D97-AF65-F5344CB8AC3E}">
        <p14:creationId xmlns:p14="http://schemas.microsoft.com/office/powerpoint/2010/main" val="650807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4982" indent="-174982">
              <a:buFont typeface="Arial" panose="020B0604020202020204" pitchFamily="34" charset="0"/>
              <a:buChar char="•"/>
            </a:pPr>
            <a:r>
              <a:rPr lang="en-US" b="0" i="0" dirty="0">
                <a:solidFill>
                  <a:srgbClr val="455F7C"/>
                </a:solidFill>
                <a:effectLst/>
                <a:latin typeface="Open Sans" panose="020B0606030504020204" pitchFamily="34" charset="0"/>
              </a:rPr>
              <a:t>In 2022, the real gross domestic product (GDP) of Ohio was 638.91 billion U.S. dollars. This is a significant increase from the previous year, when the state’s real GDP stood at 629.29 billion U.S. dollars.</a:t>
            </a:r>
          </a:p>
          <a:p>
            <a:pPr marL="174982" indent="-174982">
              <a:buFont typeface="Arial" panose="020B0604020202020204" pitchFamily="34" charset="0"/>
              <a:buChar char="•"/>
            </a:pPr>
            <a:endParaRPr lang="en-US" b="0" i="0" dirty="0">
              <a:solidFill>
                <a:srgbClr val="455F7C"/>
              </a:solidFill>
              <a:effectLst/>
              <a:latin typeface="Open Sans" panose="020B0606030504020204" pitchFamily="34" charset="0"/>
            </a:endParaRPr>
          </a:p>
          <a:p>
            <a:pPr marL="174982" indent="-174982">
              <a:buFont typeface="Arial" panose="020B0604020202020204" pitchFamily="34" charset="0"/>
              <a:buChar char="•"/>
            </a:pPr>
            <a:r>
              <a:rPr lang="en-US" b="0" i="0" dirty="0">
                <a:solidFill>
                  <a:srgbClr val="455F7C"/>
                </a:solidFill>
                <a:effectLst/>
                <a:latin typeface="Open Sans" panose="020B0606030504020204" pitchFamily="34" charset="0"/>
              </a:rPr>
              <a:t>Ohio ranks 6</a:t>
            </a:r>
            <a:r>
              <a:rPr lang="en-US" b="0" i="0" baseline="30000" dirty="0">
                <a:solidFill>
                  <a:srgbClr val="455F7C"/>
                </a:solidFill>
                <a:effectLst/>
                <a:latin typeface="Open Sans" panose="020B0606030504020204" pitchFamily="34" charset="0"/>
              </a:rPr>
              <a:t>th</a:t>
            </a:r>
            <a:r>
              <a:rPr lang="en-US" b="0" i="0" dirty="0">
                <a:solidFill>
                  <a:srgbClr val="455F7C"/>
                </a:solidFill>
                <a:effectLst/>
                <a:latin typeface="Open Sans" panose="020B0606030504020204" pitchFamily="34" charset="0"/>
              </a:rPr>
              <a:t> in the nation following California, Texas, New York, Florida, Illinois, and Pennsylvania</a:t>
            </a:r>
          </a:p>
          <a:p>
            <a:endParaRPr lang="en-US" dirty="0"/>
          </a:p>
        </p:txBody>
      </p:sp>
      <p:sp>
        <p:nvSpPr>
          <p:cNvPr id="4" name="Slide Number Placeholder 3"/>
          <p:cNvSpPr>
            <a:spLocks noGrp="1"/>
          </p:cNvSpPr>
          <p:nvPr>
            <p:ph type="sldNum" sz="quarter" idx="5"/>
          </p:nvPr>
        </p:nvSpPr>
        <p:spPr/>
        <p:txBody>
          <a:bodyPr/>
          <a:lstStyle/>
          <a:p>
            <a:fld id="{93BC654A-EAFE-EA47-9EEF-960260462C6D}" type="slidenum">
              <a:rPr lang="en-US" smtClean="0"/>
              <a:t>13</a:t>
            </a:fld>
            <a:endParaRPr lang="en-US"/>
          </a:p>
        </p:txBody>
      </p:sp>
    </p:spTree>
    <p:extLst>
      <p:ext uri="{BB962C8B-B14F-4D97-AF65-F5344CB8AC3E}">
        <p14:creationId xmlns:p14="http://schemas.microsoft.com/office/powerpoint/2010/main" val="69188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455F7C"/>
              </a:solidFill>
              <a:effectLst/>
              <a:latin typeface="Open Sans" panose="020B0606030504020204" pitchFamily="34" charset="0"/>
            </a:endParaRPr>
          </a:p>
          <a:p>
            <a:pPr defTabSz="933237">
              <a:defRPr/>
            </a:pPr>
            <a:r>
              <a:rPr lang="en-US" b="0" i="0" dirty="0">
                <a:solidFill>
                  <a:srgbClr val="455F7C"/>
                </a:solidFill>
                <a:effectLst/>
                <a:latin typeface="Open Sans" panose="020B0606030504020204" pitchFamily="34" charset="0"/>
              </a:rPr>
              <a:t>In 2022, the real gross domestic product (GDP) of Ohio increased by 1.5 percent compared to the previous year. 2021 saw most growth in the state's GDP (5.9%) in ten years as the economy rebounded from the pandemic. The shrinkage in the GDP of Ohio in 2020 can be attributed to the </a:t>
            </a:r>
            <a:r>
              <a:rPr lang="en-US" b="0" i="0" u="sng" dirty="0">
                <a:solidFill>
                  <a:srgbClr val="0666E5"/>
                </a:solidFill>
                <a:effectLst/>
                <a:latin typeface="Open Sans" panose="020B0606030504020204" pitchFamily="34" charset="0"/>
                <a:hlinkClick r:id="rId3"/>
              </a:rPr>
              <a:t>COVID-19 pandemic</a:t>
            </a:r>
            <a:r>
              <a:rPr lang="en-US" b="0" i="0" dirty="0">
                <a:solidFill>
                  <a:srgbClr val="455F7C"/>
                </a:solidFill>
                <a:effectLst/>
                <a:latin typeface="Open Sans" panose="020B0606030504020204" pitchFamily="34" charset="0"/>
              </a:rPr>
              <a:t>.</a:t>
            </a:r>
          </a:p>
          <a:p>
            <a:endParaRPr lang="en-US" dirty="0"/>
          </a:p>
        </p:txBody>
      </p:sp>
      <p:sp>
        <p:nvSpPr>
          <p:cNvPr id="4" name="Slide Number Placeholder 3"/>
          <p:cNvSpPr>
            <a:spLocks noGrp="1"/>
          </p:cNvSpPr>
          <p:nvPr>
            <p:ph type="sldNum" sz="quarter" idx="5"/>
          </p:nvPr>
        </p:nvSpPr>
        <p:spPr/>
        <p:txBody>
          <a:bodyPr/>
          <a:lstStyle/>
          <a:p>
            <a:fld id="{93BC654A-EAFE-EA47-9EEF-960260462C6D}" type="slidenum">
              <a:rPr lang="en-US" smtClean="0"/>
              <a:t>14</a:t>
            </a:fld>
            <a:endParaRPr lang="en-US"/>
          </a:p>
        </p:txBody>
      </p:sp>
    </p:spTree>
    <p:extLst>
      <p:ext uri="{BB962C8B-B14F-4D97-AF65-F5344CB8AC3E}">
        <p14:creationId xmlns:p14="http://schemas.microsoft.com/office/powerpoint/2010/main" val="1256209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dirty="0"/>
              <a:t>While most counties in Ohio have experienced net job loss over the past five years, we have seen significant increases in the Gross Regional Product within each county. </a:t>
            </a:r>
          </a:p>
          <a:p>
            <a:pPr marL="174982" indent="-174982">
              <a:buFont typeface="Arial" panose="020B0604020202020204" pitchFamily="34" charset="0"/>
              <a:buChar char="•"/>
            </a:pPr>
            <a:endParaRPr lang="en-US" b="0" i="0" dirty="0">
              <a:solidFill>
                <a:srgbClr val="455F7C"/>
              </a:solidFill>
              <a:effectLst/>
              <a:latin typeface="Open Sans" panose="020B0606030504020204" pitchFamily="34" charset="0"/>
            </a:endParaRPr>
          </a:p>
          <a:p>
            <a:pPr marL="174982" indent="-174982">
              <a:buFont typeface="Arial" panose="020B0604020202020204" pitchFamily="34" charset="0"/>
              <a:buChar char="•"/>
            </a:pPr>
            <a:r>
              <a:rPr lang="en-US" dirty="0"/>
              <a:t>As we might expect, the counties with the largest total gains in GDP are Franklin, Cuyahoga, and Hamilton (seeing 19.2, 17, and 10.2 Billion Dollar gains respectively). Summit, Montgomery, Butler, Warren and Stark all saw increases between 3 and 4 billion each. The average increase in GDP for counties in Ohio was about 20%.</a:t>
            </a:r>
          </a:p>
          <a:p>
            <a:pPr marL="174982" indent="-174982">
              <a:buFont typeface="Arial" panose="020B0604020202020204" pitchFamily="34" charset="0"/>
              <a:buChar char="•"/>
            </a:pPr>
            <a:endParaRPr lang="en-US" dirty="0"/>
          </a:p>
          <a:p>
            <a:pPr marL="174982" indent="-174982">
              <a:buFont typeface="Arial" panose="020B0604020202020204" pitchFamily="34" charset="0"/>
              <a:buChar char="•"/>
            </a:pPr>
            <a:r>
              <a:rPr lang="en-US" dirty="0"/>
              <a:t>Greatest growth by percentage was see in </a:t>
            </a:r>
          </a:p>
          <a:p>
            <a:pPr marL="466618" indent="-466618">
              <a:lnSpc>
                <a:spcPct val="150000"/>
              </a:lnSpc>
              <a:buAutoNum type="arabicPeriod"/>
            </a:pPr>
            <a:r>
              <a:rPr lang="en-US" dirty="0">
                <a:solidFill>
                  <a:schemeClr val="bg2">
                    <a:lumMod val="25000"/>
                  </a:schemeClr>
                </a:solidFill>
                <a:highlight>
                  <a:srgbClr val="FFFF00"/>
                </a:highlight>
                <a:latin typeface="Bahnschrift SemiBold Condensed"/>
              </a:rPr>
              <a:t>Noble (43.5%)</a:t>
            </a:r>
          </a:p>
          <a:p>
            <a:pPr marL="466618" indent="-466618">
              <a:lnSpc>
                <a:spcPct val="150000"/>
              </a:lnSpc>
              <a:buFont typeface="Courier New" panose="02070309020205020404" pitchFamily="49" charset="0"/>
              <a:buAutoNum type="arabicPeriod"/>
            </a:pPr>
            <a:r>
              <a:rPr lang="en-US" dirty="0">
                <a:solidFill>
                  <a:schemeClr val="bg2">
                    <a:lumMod val="25000"/>
                  </a:schemeClr>
                </a:solidFill>
                <a:highlight>
                  <a:srgbClr val="FFFF00"/>
                </a:highlight>
                <a:latin typeface="Bahnschrift SemiBold Condensed"/>
              </a:rPr>
              <a:t>Preble (40.7%)</a:t>
            </a:r>
          </a:p>
          <a:p>
            <a:pPr marL="466618" indent="-466618" defTabSz="933237">
              <a:lnSpc>
                <a:spcPct val="150000"/>
              </a:lnSpc>
              <a:buFontTx/>
              <a:buAutoNum type="arabicPeriod"/>
              <a:defRPr/>
            </a:pPr>
            <a:r>
              <a:rPr lang="en-US" dirty="0">
                <a:solidFill>
                  <a:schemeClr val="bg2">
                    <a:lumMod val="25000"/>
                  </a:schemeClr>
                </a:solidFill>
                <a:highlight>
                  <a:srgbClr val="FFFF00"/>
                </a:highlight>
                <a:latin typeface="Bahnschrift SemiBold Condensed"/>
              </a:rPr>
              <a:t>Holmes (35%)</a:t>
            </a:r>
          </a:p>
          <a:p>
            <a:pPr marL="466618" indent="-466618">
              <a:lnSpc>
                <a:spcPct val="150000"/>
              </a:lnSpc>
              <a:buAutoNum type="arabicPeriod"/>
            </a:pPr>
            <a:r>
              <a:rPr lang="en-US" dirty="0">
                <a:solidFill>
                  <a:schemeClr val="bg2">
                    <a:lumMod val="25000"/>
                  </a:schemeClr>
                </a:solidFill>
                <a:highlight>
                  <a:srgbClr val="FFFF00"/>
                </a:highlight>
                <a:latin typeface="Bahnschrift SemiBold Condensed"/>
              </a:rPr>
              <a:t>Madison (33.25%)</a:t>
            </a:r>
          </a:p>
          <a:p>
            <a:pPr marL="466618" indent="-466618">
              <a:lnSpc>
                <a:spcPct val="150000"/>
              </a:lnSpc>
              <a:buAutoNum type="arabicPeriod"/>
            </a:pPr>
            <a:r>
              <a:rPr lang="en-US" dirty="0">
                <a:solidFill>
                  <a:schemeClr val="bg2">
                    <a:lumMod val="25000"/>
                  </a:schemeClr>
                </a:solidFill>
                <a:highlight>
                  <a:srgbClr val="FFFF00"/>
                </a:highlight>
                <a:latin typeface="Bahnschrift SemiBold Condensed"/>
              </a:rPr>
              <a:t>Fulton (33.6%)</a:t>
            </a:r>
          </a:p>
          <a:p>
            <a:pPr marL="174982" indent="-174982">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93BC654A-EAFE-EA47-9EEF-960260462C6D}" type="slidenum">
              <a:rPr lang="en-US" smtClean="0"/>
              <a:t>15</a:t>
            </a:fld>
            <a:endParaRPr lang="en-US"/>
          </a:p>
        </p:txBody>
      </p:sp>
    </p:spTree>
    <p:extLst>
      <p:ext uri="{BB962C8B-B14F-4D97-AF65-F5344CB8AC3E}">
        <p14:creationId xmlns:p14="http://schemas.microsoft.com/office/powerpoint/2010/main" val="503881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defTabSz="933237">
              <a:buFont typeface="Arial" panose="020B0604020202020204" pitchFamily="34" charset="0"/>
              <a:buChar char="•"/>
              <a:defRPr/>
            </a:pPr>
            <a:r>
              <a:rPr lang="en-US" dirty="0"/>
              <a:t>When we look at GRP across Northwest Ohio, we see the largest gains have been Delaware, and Lucas Counties with over $2.9 and 2.7 billion dollars gains respectively,  since 2019. </a:t>
            </a:r>
          </a:p>
          <a:p>
            <a:pPr marL="174982" indent="-174982" defTabSz="933237">
              <a:buFont typeface="Arial" panose="020B0604020202020204" pitchFamily="34" charset="0"/>
              <a:buChar char="•"/>
              <a:defRPr/>
            </a:pPr>
            <a:r>
              <a:rPr lang="en-US" dirty="0"/>
              <a:t>Wood, Union, and Hancock follow with gains between 1.3 and 1.6 billion each.  </a:t>
            </a:r>
          </a:p>
          <a:p>
            <a:pPr marL="174982" indent="-174982" defTabSz="933237">
              <a:buFont typeface="Arial" panose="020B0604020202020204" pitchFamily="34" charset="0"/>
              <a:buChar char="•"/>
              <a:defRPr/>
            </a:pPr>
            <a:r>
              <a:rPr lang="en-US" dirty="0"/>
              <a:t>The greatest percentage increases in GRP in the five-year period were seen in Fulton, Madison, Morrow, Putnam, and Paulding with increases over 30%. between 31-33%. </a:t>
            </a:r>
          </a:p>
          <a:p>
            <a:pPr marL="174982" indent="-174982" defTabSz="933237">
              <a:buFont typeface="Arial" panose="020B0604020202020204" pitchFamily="34" charset="0"/>
              <a:buChar char="•"/>
              <a:defRPr/>
            </a:pPr>
            <a:r>
              <a:rPr lang="en-US" dirty="0"/>
              <a:t>17 of 31 counties saw GRP growth over 20%</a:t>
            </a:r>
          </a:p>
        </p:txBody>
      </p:sp>
      <p:sp>
        <p:nvSpPr>
          <p:cNvPr id="4" name="Slide Number Placeholder 3"/>
          <p:cNvSpPr>
            <a:spLocks noGrp="1"/>
          </p:cNvSpPr>
          <p:nvPr>
            <p:ph type="sldNum" sz="quarter" idx="5"/>
          </p:nvPr>
        </p:nvSpPr>
        <p:spPr/>
        <p:txBody>
          <a:bodyPr/>
          <a:lstStyle/>
          <a:p>
            <a:fld id="{93BC654A-EAFE-EA47-9EEF-960260462C6D}" type="slidenum">
              <a:rPr lang="en-US" smtClean="0"/>
              <a:t>16</a:t>
            </a:fld>
            <a:endParaRPr lang="en-US"/>
          </a:p>
        </p:txBody>
      </p:sp>
    </p:spTree>
    <p:extLst>
      <p:ext uri="{BB962C8B-B14F-4D97-AF65-F5344CB8AC3E}">
        <p14:creationId xmlns:p14="http://schemas.microsoft.com/office/powerpoint/2010/main" val="853005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defTabSz="933237">
              <a:buFont typeface="Arial" panose="020B0604020202020204" pitchFamily="34" charset="0"/>
              <a:buChar char="•"/>
              <a:defRPr/>
            </a:pPr>
            <a:r>
              <a:rPr lang="en-US" dirty="0"/>
              <a:t>The next three slides break down GRP change from 2018-2022 by county by key industry sectors.  </a:t>
            </a:r>
          </a:p>
          <a:p>
            <a:pPr marL="174982" indent="-174982" defTabSz="933237">
              <a:buFont typeface="Arial" panose="020B0604020202020204" pitchFamily="34" charset="0"/>
              <a:buChar char="•"/>
              <a:defRPr/>
            </a:pPr>
            <a:r>
              <a:rPr lang="en-US" dirty="0"/>
              <a:t>Here we see the top counties with GRP gains in manufacturing. </a:t>
            </a:r>
          </a:p>
          <a:p>
            <a:pPr marL="174982" indent="-174982" defTabSz="933237">
              <a:buFont typeface="Arial" panose="020B0604020202020204" pitchFamily="34" charset="0"/>
              <a:buChar char="•"/>
              <a:defRPr/>
            </a:pPr>
            <a:r>
              <a:rPr lang="en-US" dirty="0"/>
              <a:t>Union County gained over $1.5 billion in GRP, or 73% , and Allen saw an increase of $685 Million from manufacturing over the past five years. </a:t>
            </a:r>
          </a:p>
          <a:p>
            <a:pPr marL="174982" indent="-174982" defTabSz="933237">
              <a:buFont typeface="Arial" panose="020B0604020202020204" pitchFamily="34" charset="0"/>
              <a:buChar char="•"/>
              <a:defRPr/>
            </a:pPr>
            <a:r>
              <a:rPr lang="en-US" dirty="0"/>
              <a:t>Hancock, Lucas, Delaware and Fulton Counties all saw gains of 300-400 million and Wood county came in just under $230 Million.</a:t>
            </a:r>
          </a:p>
          <a:p>
            <a:pPr marL="174982" indent="-174982" defTabSz="933237">
              <a:buFont typeface="Arial" panose="020B0604020202020204" pitchFamily="34" charset="0"/>
              <a:buChar char="•"/>
              <a:defRPr/>
            </a:pPr>
            <a:r>
              <a:rPr lang="en-US" dirty="0"/>
              <a:t>Except for Crawford and Madison, every county in the region saw GRP gains from manufacturing in the 5-year period. </a:t>
            </a:r>
          </a:p>
        </p:txBody>
      </p:sp>
      <p:sp>
        <p:nvSpPr>
          <p:cNvPr id="4" name="Slide Number Placeholder 3"/>
          <p:cNvSpPr>
            <a:spLocks noGrp="1"/>
          </p:cNvSpPr>
          <p:nvPr>
            <p:ph type="sldNum" sz="quarter" idx="5"/>
          </p:nvPr>
        </p:nvSpPr>
        <p:spPr/>
        <p:txBody>
          <a:bodyPr/>
          <a:lstStyle/>
          <a:p>
            <a:fld id="{93BC654A-EAFE-EA47-9EEF-960260462C6D}" type="slidenum">
              <a:rPr lang="en-US" smtClean="0"/>
              <a:t>17</a:t>
            </a:fld>
            <a:endParaRPr lang="en-US"/>
          </a:p>
        </p:txBody>
      </p:sp>
    </p:spTree>
    <p:extLst>
      <p:ext uri="{BB962C8B-B14F-4D97-AF65-F5344CB8AC3E}">
        <p14:creationId xmlns:p14="http://schemas.microsoft.com/office/powerpoint/2010/main" val="1400792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defTabSz="933237">
              <a:buFont typeface="Arial" panose="020B0604020202020204" pitchFamily="34" charset="0"/>
              <a:buChar char="•"/>
              <a:defRPr/>
            </a:pPr>
            <a:r>
              <a:rPr lang="en-US" dirty="0">
                <a:highlight>
                  <a:srgbClr val="FFFF00"/>
                </a:highlight>
              </a:rPr>
              <a:t>When we look at GRP growth from 2019 to 2023 in professional, scientific, and technical services, we see widespread gains and an </a:t>
            </a:r>
            <a:r>
              <a:rPr lang="en-US" dirty="0"/>
              <a:t>average county level increase of about 25%. </a:t>
            </a:r>
          </a:p>
          <a:p>
            <a:pPr marL="174982" indent="-174982" defTabSz="933237">
              <a:buFont typeface="Arial" panose="020B0604020202020204" pitchFamily="34" charset="0"/>
              <a:buChar char="•"/>
              <a:defRPr/>
            </a:pPr>
            <a:r>
              <a:rPr lang="en-US" dirty="0"/>
              <a:t>Delaware County had the largest GRP increase of $</a:t>
            </a:r>
            <a:r>
              <a:rPr lang="en-US" dirty="0">
                <a:solidFill>
                  <a:schemeClr val="bg2">
                    <a:lumMod val="25000"/>
                  </a:schemeClr>
                </a:solidFill>
                <a:latin typeface="Bahnschrift SemiBold Condensed"/>
              </a:rPr>
              <a:t>257</a:t>
            </a:r>
            <a:r>
              <a:rPr lang="en-US" dirty="0"/>
              <a:t> million, which is a 24% gain.</a:t>
            </a:r>
          </a:p>
          <a:p>
            <a:pPr marL="174982" indent="-174982" defTabSz="933237">
              <a:buFont typeface="Arial" panose="020B0604020202020204" pitchFamily="34" charset="0"/>
              <a:buChar char="•"/>
              <a:defRPr/>
            </a:pPr>
            <a:r>
              <a:rPr lang="en-US" dirty="0"/>
              <a:t>The next closest in terms of total gains is Union county at $128 million, followed by Lucas at $105 million. </a:t>
            </a:r>
          </a:p>
          <a:p>
            <a:pPr marL="174982" indent="-174982" defTabSz="933237">
              <a:buFont typeface="Arial" panose="020B0604020202020204" pitchFamily="34" charset="0"/>
              <a:buChar char="•"/>
              <a:defRPr/>
            </a:pPr>
            <a:r>
              <a:rPr lang="en-US" dirty="0"/>
              <a:t>Wood and Allen come in with gains of 60 and 40 million respectively.  </a:t>
            </a:r>
          </a:p>
          <a:p>
            <a:pPr marL="174982" indent="-174982" defTabSz="933237">
              <a:buFont typeface="Arial" panose="020B0604020202020204" pitchFamily="34" charset="0"/>
              <a:buChar char="•"/>
              <a:defRPr/>
            </a:pPr>
            <a:r>
              <a:rPr lang="en-US" dirty="0"/>
              <a:t>The greatest percent changes were in </a:t>
            </a:r>
            <a:r>
              <a:rPr lang="en-US" sz="1800" dirty="0">
                <a:solidFill>
                  <a:srgbClr val="000000"/>
                </a:solidFill>
                <a:latin typeface="Calibri" panose="020F0502020204030204" pitchFamily="34" charset="0"/>
              </a:rPr>
              <a:t>Wyandot, Shelby, Paulding, Knox, and Mercer</a:t>
            </a:r>
            <a:r>
              <a:rPr lang="en-US" dirty="0"/>
              <a:t> – all with percentage increases between 40-50%.</a:t>
            </a:r>
          </a:p>
          <a:p>
            <a:pPr marL="174982" indent="-174982" defTabSz="933237">
              <a:buFont typeface="Arial" panose="020B0604020202020204" pitchFamily="34" charset="0"/>
              <a:buChar char="•"/>
              <a:defRPr/>
            </a:pPr>
            <a:r>
              <a:rPr lang="en-US" dirty="0"/>
              <a:t>Slight losses are seen in Putnam and Morrow Counties  (losing 4 and 3 % respectively)</a:t>
            </a:r>
          </a:p>
        </p:txBody>
      </p:sp>
      <p:sp>
        <p:nvSpPr>
          <p:cNvPr id="4" name="Slide Number Placeholder 3"/>
          <p:cNvSpPr>
            <a:spLocks noGrp="1"/>
          </p:cNvSpPr>
          <p:nvPr>
            <p:ph type="sldNum" sz="quarter" idx="5"/>
          </p:nvPr>
        </p:nvSpPr>
        <p:spPr/>
        <p:txBody>
          <a:bodyPr/>
          <a:lstStyle/>
          <a:p>
            <a:fld id="{93BC654A-EAFE-EA47-9EEF-960260462C6D}" type="slidenum">
              <a:rPr lang="en-US" smtClean="0"/>
              <a:t>18</a:t>
            </a:fld>
            <a:endParaRPr lang="en-US"/>
          </a:p>
        </p:txBody>
      </p:sp>
    </p:spTree>
    <p:extLst>
      <p:ext uri="{BB962C8B-B14F-4D97-AF65-F5344CB8AC3E}">
        <p14:creationId xmlns:p14="http://schemas.microsoft.com/office/powerpoint/2010/main" val="500939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defTabSz="933237">
              <a:buFont typeface="Arial" panose="020B0604020202020204" pitchFamily="34" charset="0"/>
              <a:buChar char="•"/>
              <a:defRPr/>
            </a:pPr>
            <a:r>
              <a:rPr lang="en-US" dirty="0"/>
              <a:t>Finally, we see widespread gains when it comes to transportation and warehousing across northwest Ohio.  We see relatively large gains in Hancock, Madison and Wood, with gains of 320, 210, and 180 million respectively. </a:t>
            </a:r>
          </a:p>
          <a:p>
            <a:pPr marL="174982" indent="-174982" defTabSz="933237">
              <a:buFont typeface="Arial" panose="020B0604020202020204" pitchFamily="34" charset="0"/>
              <a:buChar char="•"/>
              <a:defRPr/>
            </a:pPr>
            <a:r>
              <a:rPr lang="en-US" dirty="0"/>
              <a:t>Lucas saw a jump in gains bringing the 5 year average up to 123M (previously 72)</a:t>
            </a:r>
          </a:p>
          <a:p>
            <a:pPr marL="174982" indent="-174982" defTabSz="933237">
              <a:buFont typeface="Arial" panose="020B0604020202020204" pitchFamily="34" charset="0"/>
              <a:buChar char="•"/>
              <a:defRPr/>
            </a:pPr>
            <a:r>
              <a:rPr lang="en-US" dirty="0"/>
              <a:t>Union, Richland, Mercer, Huron, and Delaware counties all saw modest GRP increases between 30 and 50 million </a:t>
            </a:r>
          </a:p>
          <a:p>
            <a:pPr marL="174982" indent="-174982" defTabSz="933237">
              <a:buFont typeface="Arial" panose="020B0604020202020204" pitchFamily="34" charset="0"/>
              <a:buChar char="•"/>
              <a:defRPr/>
            </a:pPr>
            <a:r>
              <a:rPr lang="en-US" dirty="0"/>
              <a:t>13/31 Counties saw GRP increases over 20%</a:t>
            </a:r>
          </a:p>
          <a:p>
            <a:pPr marL="174982" indent="-174982" defTabSz="933237">
              <a:buFont typeface="Arial" panose="020B0604020202020204" pitchFamily="34" charset="0"/>
              <a:buChar char="•"/>
              <a:defRPr/>
            </a:pPr>
            <a:r>
              <a:rPr lang="en-US" dirty="0"/>
              <a:t>Logan and Auglaize saw GRP losses in Transportation and Warehousing. </a:t>
            </a:r>
          </a:p>
          <a:p>
            <a:endParaRPr lang="en-US" dirty="0"/>
          </a:p>
        </p:txBody>
      </p:sp>
      <p:sp>
        <p:nvSpPr>
          <p:cNvPr id="4" name="Slide Number Placeholder 3"/>
          <p:cNvSpPr>
            <a:spLocks noGrp="1"/>
          </p:cNvSpPr>
          <p:nvPr>
            <p:ph type="sldNum" sz="quarter" idx="5"/>
          </p:nvPr>
        </p:nvSpPr>
        <p:spPr/>
        <p:txBody>
          <a:bodyPr/>
          <a:lstStyle/>
          <a:p>
            <a:fld id="{93BC654A-EAFE-EA47-9EEF-960260462C6D}" type="slidenum">
              <a:rPr lang="en-US" smtClean="0"/>
              <a:t>19</a:t>
            </a:fld>
            <a:endParaRPr lang="en-US"/>
          </a:p>
        </p:txBody>
      </p:sp>
    </p:spTree>
    <p:extLst>
      <p:ext uri="{BB962C8B-B14F-4D97-AF65-F5344CB8AC3E}">
        <p14:creationId xmlns:p14="http://schemas.microsoft.com/office/powerpoint/2010/main" val="1686124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The BGSU Center for Regional Development partners with and convenes community stakeholders to enhance the economic well-being and quality of life in northwest Ohio by serving as a Data Analytics Provider, neutral planning facilitator, capacity builder, and Bridge to BGSU Faculty, Students, &amp; Resources.</a:t>
            </a:r>
          </a:p>
          <a:p>
            <a:pPr defTabSz="933237">
              <a:defRPr/>
            </a:pPr>
            <a:endParaRPr lang="en-US" dirty="0"/>
          </a:p>
          <a:p>
            <a:pPr marL="291636" indent="-291636">
              <a:buFont typeface="Arial" panose="020B0604020202020204" pitchFamily="34" charset="0"/>
              <a:buChar char="•"/>
            </a:pPr>
            <a:r>
              <a:rPr lang="en-US" dirty="0"/>
              <a:t>Data Analytics Provider</a:t>
            </a:r>
          </a:p>
          <a:p>
            <a:pPr marL="291636" indent="-291636">
              <a:buFont typeface="Arial" panose="020B0604020202020204" pitchFamily="34" charset="0"/>
              <a:buChar char="•"/>
            </a:pPr>
            <a:r>
              <a:rPr lang="en-US" dirty="0"/>
              <a:t>Program Evaluator</a:t>
            </a:r>
          </a:p>
          <a:p>
            <a:pPr marL="291636" indent="-291636">
              <a:buFont typeface="Arial" panose="020B0604020202020204" pitchFamily="34" charset="0"/>
              <a:buChar char="•"/>
            </a:pPr>
            <a:r>
              <a:rPr lang="en-US" dirty="0"/>
              <a:t>Trusted &amp; Neutral Planning Facilitator</a:t>
            </a:r>
          </a:p>
          <a:p>
            <a:pPr marL="291636" indent="-291636">
              <a:buFont typeface="Arial" panose="020B0604020202020204" pitchFamily="34" charset="0"/>
              <a:buChar char="•"/>
            </a:pPr>
            <a:r>
              <a:rPr lang="en-US" dirty="0"/>
              <a:t>Community Engagement Partner</a:t>
            </a:r>
          </a:p>
          <a:p>
            <a:pPr marL="291636" indent="-291636">
              <a:buFont typeface="Arial" panose="020B0604020202020204" pitchFamily="34" charset="0"/>
              <a:buChar char="•"/>
            </a:pPr>
            <a:r>
              <a:rPr lang="en-US" dirty="0"/>
              <a:t>Capacity Builder</a:t>
            </a:r>
          </a:p>
          <a:p>
            <a:pPr marL="291636" indent="-291636">
              <a:buFont typeface="Arial" panose="020B0604020202020204" pitchFamily="34" charset="0"/>
              <a:buChar char="•"/>
            </a:pPr>
            <a:r>
              <a:rPr lang="en-US" dirty="0"/>
              <a:t>Bridge to BGSU Faculty, Students, &amp; Resources</a:t>
            </a:r>
          </a:p>
          <a:p>
            <a:endParaRPr lang="en-US" dirty="0"/>
          </a:p>
        </p:txBody>
      </p:sp>
      <p:sp>
        <p:nvSpPr>
          <p:cNvPr id="4" name="Slide Number Placeholder 3"/>
          <p:cNvSpPr>
            <a:spLocks noGrp="1"/>
          </p:cNvSpPr>
          <p:nvPr>
            <p:ph type="sldNum" sz="quarter" idx="5"/>
          </p:nvPr>
        </p:nvSpPr>
        <p:spPr/>
        <p:txBody>
          <a:bodyPr/>
          <a:lstStyle/>
          <a:p>
            <a:fld id="{93BC654A-EAFE-EA47-9EEF-960260462C6D}" type="slidenum">
              <a:rPr lang="en-US" smtClean="0"/>
              <a:t>2</a:t>
            </a:fld>
            <a:endParaRPr lang="en-US"/>
          </a:p>
        </p:txBody>
      </p:sp>
    </p:spTree>
    <p:extLst>
      <p:ext uri="{BB962C8B-B14F-4D97-AF65-F5344CB8AC3E}">
        <p14:creationId xmlns:p14="http://schemas.microsoft.com/office/powerpoint/2010/main" val="36151749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BC654A-EAFE-EA47-9EEF-960260462C6D}" type="slidenum">
              <a:rPr lang="en-US" smtClean="0"/>
              <a:t>20</a:t>
            </a:fld>
            <a:endParaRPr lang="en-US"/>
          </a:p>
        </p:txBody>
      </p:sp>
    </p:spTree>
    <p:extLst>
      <p:ext uri="{BB962C8B-B14F-4D97-AF65-F5344CB8AC3E}">
        <p14:creationId xmlns:p14="http://schemas.microsoft.com/office/powerpoint/2010/main" val="4263168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defTabSz="933237">
              <a:buFont typeface="Arial" panose="020B0604020202020204" pitchFamily="34" charset="0"/>
              <a:buChar char="•"/>
              <a:defRPr/>
            </a:pPr>
            <a:r>
              <a:rPr lang="en-US" dirty="0"/>
              <a:t>Over the past 10 years, most of the growth in the U.S. population has taken place in the mountain west, Texas, and the southeastern United States while the Midwest has seen relatively low population growth. </a:t>
            </a:r>
          </a:p>
          <a:p>
            <a:pPr marL="174982" indent="-174982" defTabSz="933237">
              <a:buFont typeface="Arial" panose="020B0604020202020204" pitchFamily="34" charset="0"/>
              <a:buChar char="•"/>
              <a:defRPr/>
            </a:pPr>
            <a:r>
              <a:rPr lang="en-US" dirty="0"/>
              <a:t>Ohio saw an increase of approximately </a:t>
            </a:r>
            <a:r>
              <a:rPr lang="en-US" sz="1800" dirty="0">
                <a:solidFill>
                  <a:srgbClr val="000000"/>
                </a:solidFill>
                <a:latin typeface="Calibri" panose="020F0502020204030204" pitchFamily="34" charset="0"/>
              </a:rPr>
              <a:t>217,837</a:t>
            </a:r>
            <a:r>
              <a:rPr lang="en-US" dirty="0"/>
              <a:t>  people over the past 10 years, or </a:t>
            </a:r>
            <a:r>
              <a:rPr lang="en-US" sz="1800" dirty="0">
                <a:solidFill>
                  <a:srgbClr val="000000"/>
                </a:solidFill>
                <a:latin typeface="Calibri" panose="020F0502020204030204" pitchFamily="34" charset="0"/>
              </a:rPr>
              <a:t>1.88%</a:t>
            </a:r>
            <a:r>
              <a:rPr lang="en-US" dirty="0"/>
              <a:t> population increase. </a:t>
            </a:r>
          </a:p>
          <a:p>
            <a:pPr marL="174982" indent="-174982" defTabSz="933237">
              <a:buFont typeface="Arial" panose="020B0604020202020204" pitchFamily="34" charset="0"/>
              <a:buChar char="•"/>
              <a:defRPr/>
            </a:pPr>
            <a:r>
              <a:rPr lang="en-US" dirty="0"/>
              <a:t>This is similar to the growth experienced by our neighbors- growth in Michigan was 1.5%, Pennsylvania 2.31%, Kentucky 2.97%, while Indiana did a little better with 4.77 % growth.</a:t>
            </a:r>
          </a:p>
          <a:p>
            <a:pPr marL="174982" indent="-174982" defTabSz="933237">
              <a:buFont typeface="Arial" panose="020B0604020202020204" pitchFamily="34" charset="0"/>
              <a:buChar char="•"/>
              <a:defRPr/>
            </a:pPr>
            <a:r>
              <a:rPr lang="en-US" dirty="0"/>
              <a:t>West Virginia and Illinois saw the greatest decreases in the nation with population losses of 4.25% and 2.34%.</a:t>
            </a:r>
          </a:p>
          <a:p>
            <a:pPr marL="174982" indent="-174982" defTabSz="933237">
              <a:buFont typeface="Arial" panose="020B0604020202020204" pitchFamily="34" charset="0"/>
              <a:buChar char="•"/>
              <a:defRPr/>
            </a:pPr>
            <a:r>
              <a:rPr lang="en-US" dirty="0"/>
              <a:t>Idaho and Utah saw the greatest population gains at 24%  and 19% respectively. </a:t>
            </a:r>
          </a:p>
          <a:p>
            <a:pPr defTabSz="933237">
              <a:defRPr/>
            </a:pPr>
            <a:endParaRPr lang="en-US" dirty="0"/>
          </a:p>
          <a:p>
            <a:endParaRPr lang="en-US" dirty="0"/>
          </a:p>
        </p:txBody>
      </p:sp>
      <p:sp>
        <p:nvSpPr>
          <p:cNvPr id="4" name="Slide Number Placeholder 3"/>
          <p:cNvSpPr>
            <a:spLocks noGrp="1"/>
          </p:cNvSpPr>
          <p:nvPr>
            <p:ph type="sldNum" sz="quarter" idx="5"/>
          </p:nvPr>
        </p:nvSpPr>
        <p:spPr/>
        <p:txBody>
          <a:bodyPr/>
          <a:lstStyle/>
          <a:p>
            <a:fld id="{93BC654A-EAFE-EA47-9EEF-960260462C6D}" type="slidenum">
              <a:rPr lang="en-US" smtClean="0"/>
              <a:t>21</a:t>
            </a:fld>
            <a:endParaRPr lang="en-US"/>
          </a:p>
        </p:txBody>
      </p:sp>
    </p:spTree>
    <p:extLst>
      <p:ext uri="{BB962C8B-B14F-4D97-AF65-F5344CB8AC3E}">
        <p14:creationId xmlns:p14="http://schemas.microsoft.com/office/powerpoint/2010/main" val="1029650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dirty="0"/>
              <a:t>Ohio’s modest population growth is not evenly distributed throughout the state. </a:t>
            </a:r>
          </a:p>
          <a:p>
            <a:pPr marL="174982" indent="-174982">
              <a:buFont typeface="Arial" panose="020B0604020202020204" pitchFamily="34" charset="0"/>
              <a:buChar char="•"/>
            </a:pPr>
            <a:r>
              <a:rPr lang="en-US" dirty="0"/>
              <a:t>Most of the state’s population growth over the past 10 years is in Central Ohio, southwest Ohio, and suburban counties around the State’s major metro areas while the Appalachian region and the Mahoning Valley saw significant population loss over the same time period.  </a:t>
            </a:r>
          </a:p>
          <a:p>
            <a:pPr marL="174982" indent="-174982">
              <a:buFont typeface="Arial" panose="020B0604020202020204" pitchFamily="34" charset="0"/>
              <a:buChar char="•"/>
            </a:pPr>
            <a:r>
              <a:rPr lang="en-US" dirty="0"/>
              <a:t>As a percentage, Union county was the fastest growing county in the State at 31% followed by Delaware at 25%, Warren at 26%, Fairfield at 11%, and Licking at 8%.  </a:t>
            </a:r>
          </a:p>
        </p:txBody>
      </p:sp>
      <p:sp>
        <p:nvSpPr>
          <p:cNvPr id="4" name="Slide Number Placeholder 3"/>
          <p:cNvSpPr>
            <a:spLocks noGrp="1"/>
          </p:cNvSpPr>
          <p:nvPr>
            <p:ph type="sldNum" sz="quarter" idx="5"/>
          </p:nvPr>
        </p:nvSpPr>
        <p:spPr/>
        <p:txBody>
          <a:bodyPr/>
          <a:lstStyle/>
          <a:p>
            <a:fld id="{93BC654A-EAFE-EA47-9EEF-960260462C6D}" type="slidenum">
              <a:rPr lang="en-US" smtClean="0"/>
              <a:t>22</a:t>
            </a:fld>
            <a:endParaRPr lang="en-US"/>
          </a:p>
        </p:txBody>
      </p:sp>
    </p:spTree>
    <p:extLst>
      <p:ext uri="{BB962C8B-B14F-4D97-AF65-F5344CB8AC3E}">
        <p14:creationId xmlns:p14="http://schemas.microsoft.com/office/powerpoint/2010/main" val="1824207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defTabSz="933237">
              <a:buFont typeface="Arial" panose="020B0604020202020204" pitchFamily="34" charset="0"/>
              <a:buChar char="•"/>
              <a:defRPr/>
            </a:pPr>
            <a:r>
              <a:rPr lang="en-US" dirty="0"/>
              <a:t>A significant component of population change is how many people are migrating to the region.  </a:t>
            </a:r>
          </a:p>
          <a:p>
            <a:pPr marL="174982" indent="-174982" defTabSz="933237">
              <a:buFont typeface="Arial" panose="020B0604020202020204" pitchFamily="34" charset="0"/>
              <a:buChar char="•"/>
              <a:defRPr/>
            </a:pPr>
            <a:r>
              <a:rPr lang="en-US" dirty="0"/>
              <a:t>This figure highlights the net number of people who migrated to each county in 2021. </a:t>
            </a:r>
          </a:p>
          <a:p>
            <a:pPr marL="174982" indent="-174982" defTabSz="933237">
              <a:buFont typeface="Arial" panose="020B0604020202020204" pitchFamily="34" charset="0"/>
              <a:buChar char="•"/>
              <a:defRPr/>
            </a:pPr>
            <a:r>
              <a:rPr lang="en-US" dirty="0"/>
              <a:t>As we saw in the 2019 and 2020 data Delaware, Union, and Richland counties had the highest level of inward net migration across the region in 2021,  with Delaware seeing a net gain of 4,430, Union 1,644, and Richland 636. </a:t>
            </a:r>
          </a:p>
          <a:p>
            <a:pPr marL="174982" indent="-174982" defTabSz="933237">
              <a:buFont typeface="Arial" panose="020B0604020202020204" pitchFamily="34" charset="0"/>
              <a:buChar char="•"/>
              <a:defRPr/>
            </a:pPr>
            <a:r>
              <a:rPr lang="en-US" dirty="0"/>
              <a:t>Additionally, Ottawa, Marrow, and Knox Counties all saw increases of 200+.</a:t>
            </a:r>
          </a:p>
          <a:p>
            <a:pPr marL="174982" indent="-174982" defTabSz="933237">
              <a:buFont typeface="Arial" panose="020B0604020202020204" pitchFamily="34" charset="0"/>
              <a:buChar char="•"/>
              <a:defRPr/>
            </a:pPr>
            <a:r>
              <a:rPr lang="en-US" dirty="0"/>
              <a:t>Lucas county saw the highest level of outward net migration again in 2021 losing 1,315 residents (up from 1,933 in 2020). </a:t>
            </a:r>
          </a:p>
          <a:p>
            <a:pPr marL="174982" indent="-174982" defTabSz="933237">
              <a:buFont typeface="Arial" panose="020B0604020202020204" pitchFamily="34" charset="0"/>
              <a:buChar char="•"/>
              <a:defRPr/>
            </a:pPr>
            <a:r>
              <a:rPr lang="en-US" dirty="0"/>
              <a:t>Auglaize and Hancock saw outward net migration of 200+ in 2021. </a:t>
            </a:r>
          </a:p>
          <a:p>
            <a:pPr marL="174982" indent="-174982" defTabSz="933237">
              <a:buFont typeface="Arial" panose="020B0604020202020204" pitchFamily="34" charset="0"/>
              <a:buChar char="•"/>
              <a:defRPr/>
            </a:pPr>
            <a:r>
              <a:rPr lang="en-US" dirty="0"/>
              <a:t>Net migration to the region was </a:t>
            </a:r>
            <a:r>
              <a:rPr lang="en-US" sz="1800" dirty="0">
                <a:solidFill>
                  <a:srgbClr val="000000"/>
                </a:solidFill>
                <a:latin typeface="Calibri" panose="020F0502020204030204" pitchFamily="34" charset="0"/>
              </a:rPr>
              <a:t>5,746</a:t>
            </a:r>
            <a:r>
              <a:rPr lang="en-US" dirty="0"/>
              <a:t>  up from 4,376 the previous year.</a:t>
            </a:r>
          </a:p>
          <a:p>
            <a:pPr defTabSz="933237">
              <a:defRPr/>
            </a:pPr>
            <a:endParaRPr lang="en-US" dirty="0"/>
          </a:p>
          <a:p>
            <a:pPr defTabSz="933237">
              <a:defRPr/>
            </a:pPr>
            <a:endParaRPr lang="en-US" dirty="0"/>
          </a:p>
          <a:p>
            <a:endParaRPr lang="en-US" dirty="0"/>
          </a:p>
        </p:txBody>
      </p:sp>
      <p:sp>
        <p:nvSpPr>
          <p:cNvPr id="4" name="Slide Number Placeholder 3"/>
          <p:cNvSpPr>
            <a:spLocks noGrp="1"/>
          </p:cNvSpPr>
          <p:nvPr>
            <p:ph type="sldNum" sz="quarter" idx="5"/>
          </p:nvPr>
        </p:nvSpPr>
        <p:spPr/>
        <p:txBody>
          <a:bodyPr/>
          <a:lstStyle/>
          <a:p>
            <a:fld id="{93BC654A-EAFE-EA47-9EEF-960260462C6D}" type="slidenum">
              <a:rPr lang="en-US" smtClean="0"/>
              <a:t>23</a:t>
            </a:fld>
            <a:endParaRPr lang="en-US"/>
          </a:p>
        </p:txBody>
      </p:sp>
    </p:spTree>
    <p:extLst>
      <p:ext uri="{BB962C8B-B14F-4D97-AF65-F5344CB8AC3E}">
        <p14:creationId xmlns:p14="http://schemas.microsoft.com/office/powerpoint/2010/main" val="832666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defTabSz="933237">
              <a:buFont typeface="Arial" panose="020B0604020202020204" pitchFamily="34" charset="0"/>
              <a:buChar char="•"/>
              <a:defRPr/>
            </a:pPr>
            <a:r>
              <a:rPr lang="en-US" dirty="0"/>
              <a:t>This figure shows the unemployment rate in December 2023 for all counties in Northwest Ohio. The unadjusted statewide unemployment rate was 3.1% in December 2023,</a:t>
            </a:r>
            <a:r>
              <a:rPr lang="en-US" sz="1800" dirty="0">
                <a:solidFill>
                  <a:srgbClr val="000000"/>
                </a:solidFill>
                <a:latin typeface="Calibri" panose="020F0502020204030204" pitchFamily="34" charset="0"/>
              </a:rPr>
              <a:t> significantly down from the December 2022’s unadjusted rate of 3.6%, Ohio was one of six states that saw record low unemployment rates in 2023. Others included Maryland, Mississippi, N Dakota, Pennsylvania, and Vermont. </a:t>
            </a:r>
          </a:p>
          <a:p>
            <a:pPr marL="174982" indent="-174982" defTabSz="933237">
              <a:buFont typeface="Arial" panose="020B0604020202020204" pitchFamily="34" charset="0"/>
              <a:buChar char="•"/>
              <a:defRPr/>
            </a:pPr>
            <a:r>
              <a:rPr lang="en-US" sz="1800" dirty="0">
                <a:solidFill>
                  <a:srgbClr val="000000"/>
                </a:solidFill>
                <a:latin typeface="Times New Roman" panose="02020603050405020304" pitchFamily="18" charset="0"/>
              </a:rPr>
              <a:t>The US unemployment rate in </a:t>
            </a:r>
            <a:r>
              <a:rPr lang="en-US" sz="1800" dirty="0">
                <a:solidFill>
                  <a:srgbClr val="000000"/>
                </a:solidFill>
                <a:latin typeface="Calibri" panose="020F0502020204030204" pitchFamily="34" charset="0"/>
              </a:rPr>
              <a:t>December 2023 was 3.5% slightly up from December 2022 (3.3 percent) </a:t>
            </a:r>
            <a:r>
              <a:rPr lang="en-US" sz="1800" dirty="0">
                <a:solidFill>
                  <a:srgbClr val="000000"/>
                </a:solidFill>
                <a:latin typeface="Times New Roman" panose="02020603050405020304" pitchFamily="18" charset="0"/>
              </a:rPr>
              <a:t>down from 3.9% in December 2021.</a:t>
            </a:r>
            <a:r>
              <a:rPr lang="en-US" sz="1800" dirty="0"/>
              <a:t> </a:t>
            </a:r>
            <a:endParaRPr lang="en-US" sz="1800" dirty="0">
              <a:solidFill>
                <a:srgbClr val="000000"/>
              </a:solidFill>
              <a:latin typeface="Calibri" panose="020F0502020204030204" pitchFamily="34" charset="0"/>
            </a:endParaRPr>
          </a:p>
          <a:p>
            <a:pPr marL="174982" indent="-174982" defTabSz="933237">
              <a:buFont typeface="Arial" panose="020B0604020202020204" pitchFamily="34" charset="0"/>
              <a:buChar char="•"/>
              <a:defRPr/>
            </a:pPr>
            <a:r>
              <a:rPr lang="en-US" sz="1800" dirty="0">
                <a:solidFill>
                  <a:srgbClr val="000000"/>
                </a:solidFill>
                <a:latin typeface="Calibri" panose="020F0502020204030204" pitchFamily="34" charset="0"/>
              </a:rPr>
              <a:t>The map shows </a:t>
            </a:r>
            <a:r>
              <a:rPr lang="en-US" dirty="0"/>
              <a:t>counties below the statewide unemployment rate </a:t>
            </a:r>
            <a:r>
              <a:rPr lang="en-US" sz="1800" dirty="0">
                <a:solidFill>
                  <a:srgbClr val="000000"/>
                </a:solidFill>
                <a:latin typeface="Calibri" panose="020F0502020204030204" pitchFamily="34" charset="0"/>
              </a:rPr>
              <a:t>highlighted in blue and those at or above highlighted in red.</a:t>
            </a:r>
            <a:r>
              <a:rPr lang="en-US" sz="1800" dirty="0">
                <a:solidFill>
                  <a:srgbClr val="000000"/>
                </a:solidFill>
                <a:latin typeface="Times New Roman" panose="02020603050405020304" pitchFamily="18" charset="0"/>
              </a:rPr>
              <a:t> County unemployment rates for the state range from 1.8 % to 5.8% (Monroe County). </a:t>
            </a:r>
            <a:endParaRPr lang="en-US" dirty="0"/>
          </a:p>
          <a:p>
            <a:pPr marL="174982" indent="-174982" defTabSz="933237">
              <a:buFont typeface="Arial" panose="020B0604020202020204" pitchFamily="34" charset="0"/>
              <a:buChar char="•"/>
              <a:defRPr/>
            </a:pPr>
            <a:r>
              <a:rPr lang="en-US" dirty="0"/>
              <a:t>All but one of the 5 counties with the lowest unemployment rates in the state are located in our region including Mercer, Wyandot, Auglaize, and Van Wert--all with unemployment rates below 2.3%.  </a:t>
            </a:r>
          </a:p>
          <a:p>
            <a:pPr marL="174982" indent="-174982" defTabSz="933237">
              <a:buFont typeface="Arial" panose="020B0604020202020204" pitchFamily="34" charset="0"/>
              <a:buChar char="•"/>
              <a:defRPr/>
            </a:pPr>
            <a:r>
              <a:rPr lang="en-US" sz="1800" dirty="0">
                <a:solidFill>
                  <a:srgbClr val="000000"/>
                </a:solidFill>
                <a:latin typeface="Calibri" panose="020F0502020204030204" pitchFamily="34" charset="0"/>
              </a:rPr>
              <a:t>Delaware,</a:t>
            </a:r>
            <a:r>
              <a:rPr lang="en-US" dirty="0"/>
              <a:t> </a:t>
            </a:r>
            <a:r>
              <a:rPr lang="en-US" sz="1800" dirty="0">
                <a:solidFill>
                  <a:srgbClr val="000000"/>
                </a:solidFill>
                <a:latin typeface="Calibri" panose="020F0502020204030204" pitchFamily="34" charset="0"/>
              </a:rPr>
              <a:t>Hancock,</a:t>
            </a:r>
            <a:r>
              <a:rPr lang="en-US" dirty="0"/>
              <a:t> and </a:t>
            </a:r>
            <a:r>
              <a:rPr lang="en-US" sz="1800" dirty="0">
                <a:solidFill>
                  <a:srgbClr val="000000"/>
                </a:solidFill>
                <a:latin typeface="Calibri" panose="020F0502020204030204" pitchFamily="34" charset="0"/>
              </a:rPr>
              <a:t>Putnam</a:t>
            </a:r>
            <a:r>
              <a:rPr lang="en-US" dirty="0"/>
              <a:t> </a:t>
            </a:r>
            <a:r>
              <a:rPr lang="en-US" sz="1800" dirty="0">
                <a:solidFill>
                  <a:srgbClr val="000000"/>
                </a:solidFill>
                <a:latin typeface="Calibri" panose="020F0502020204030204" pitchFamily="34" charset="0"/>
              </a:rPr>
              <a:t>all have unemployment rates under 2.5%</a:t>
            </a:r>
            <a:endParaRPr lang="en-US" dirty="0"/>
          </a:p>
        </p:txBody>
      </p:sp>
      <p:sp>
        <p:nvSpPr>
          <p:cNvPr id="4" name="Slide Number Placeholder 3"/>
          <p:cNvSpPr>
            <a:spLocks noGrp="1"/>
          </p:cNvSpPr>
          <p:nvPr>
            <p:ph type="sldNum" sz="quarter" idx="5"/>
          </p:nvPr>
        </p:nvSpPr>
        <p:spPr/>
        <p:txBody>
          <a:bodyPr/>
          <a:lstStyle/>
          <a:p>
            <a:fld id="{93BC654A-EAFE-EA47-9EEF-960260462C6D}" type="slidenum">
              <a:rPr lang="en-US" smtClean="0"/>
              <a:t>24</a:t>
            </a:fld>
            <a:endParaRPr lang="en-US"/>
          </a:p>
        </p:txBody>
      </p:sp>
    </p:spTree>
    <p:extLst>
      <p:ext uri="{BB962C8B-B14F-4D97-AF65-F5344CB8AC3E}">
        <p14:creationId xmlns:p14="http://schemas.microsoft.com/office/powerpoint/2010/main" val="8633880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defTabSz="933237">
              <a:buFont typeface="Arial" panose="020B0604020202020204" pitchFamily="34" charset="0"/>
              <a:buChar char="•"/>
              <a:defRPr/>
            </a:pPr>
            <a:r>
              <a:rPr lang="en-US" dirty="0"/>
              <a:t>This figure highlights the December 2023 labor force participation rate for counties in Northwest Ohio with the red counties indicating a labor force participation rate below Ohio’s statewide rate of 61.9% and blue counties indicating a rate above the state average. </a:t>
            </a:r>
          </a:p>
          <a:p>
            <a:pPr marL="174982" indent="-174982" defTabSz="933237">
              <a:buFont typeface="Arial" panose="020B0604020202020204" pitchFamily="34" charset="0"/>
              <a:buChar char="•"/>
              <a:defRPr/>
            </a:pPr>
            <a:r>
              <a:rPr lang="en-US" b="0" i="0" dirty="0">
                <a:solidFill>
                  <a:srgbClr val="111111"/>
                </a:solidFill>
                <a:effectLst/>
                <a:latin typeface="Roboto" panose="020B0604020202020204" pitchFamily="2" charset="0"/>
              </a:rPr>
              <a:t>In December 2023, the labor force participation rate in Ohio was</a:t>
            </a:r>
            <a:r>
              <a:rPr lang="en-US" b="1" i="0" dirty="0">
                <a:solidFill>
                  <a:srgbClr val="111111"/>
                </a:solidFill>
                <a:effectLst/>
                <a:latin typeface="Roboto" panose="020B0604020202020204" pitchFamily="2" charset="0"/>
              </a:rPr>
              <a:t> 61.9%</a:t>
            </a:r>
            <a:r>
              <a:rPr lang="en-US" b="0" i="0" dirty="0">
                <a:solidFill>
                  <a:srgbClr val="111111"/>
                </a:solidFill>
                <a:effectLst/>
                <a:latin typeface="Roboto" panose="020B0604020202020204" pitchFamily="2" charset="0"/>
              </a:rPr>
              <a:t>, up from 61.5 % in 2022. </a:t>
            </a:r>
          </a:p>
          <a:p>
            <a:pPr marL="174982" indent="-174982" defTabSz="933237">
              <a:buFont typeface="Arial" panose="020B0604020202020204" pitchFamily="34" charset="0"/>
              <a:buChar char="•"/>
              <a:defRPr/>
            </a:pPr>
            <a:r>
              <a:rPr lang="en-US" b="0" i="0" dirty="0">
                <a:solidFill>
                  <a:srgbClr val="111111"/>
                </a:solidFill>
                <a:effectLst/>
                <a:latin typeface="Roboto" panose="020B0604020202020204" pitchFamily="2" charset="0"/>
              </a:rPr>
              <a:t>During the same period, the national labor force participation rate was 62.6%, up from 62.3% in 2022..</a:t>
            </a:r>
          </a:p>
          <a:p>
            <a:pPr marL="174982" indent="-174982" defTabSz="933237">
              <a:buFont typeface="Arial" panose="020B0604020202020204" pitchFamily="34" charset="0"/>
              <a:buChar char="•"/>
              <a:defRPr/>
            </a:pPr>
            <a:r>
              <a:rPr lang="en-US" dirty="0"/>
              <a:t>With the exception of Auglaize County, the top five are the same as 2022- with Auglaize displacing Hancock as #5. Pushing Hancock to 6</a:t>
            </a:r>
            <a:r>
              <a:rPr lang="en-US" baseline="30000" dirty="0"/>
              <a:t>th</a:t>
            </a:r>
            <a:r>
              <a:rPr lang="en-US" dirty="0"/>
              <a:t>.</a:t>
            </a:r>
          </a:p>
          <a:p>
            <a:pPr marL="174982" indent="-174982" defTabSz="933237">
              <a:buFont typeface="Arial" panose="020B0604020202020204" pitchFamily="34" charset="0"/>
              <a:buChar char="•"/>
              <a:defRPr/>
            </a:pPr>
            <a:r>
              <a:rPr lang="en-US" dirty="0"/>
              <a:t>Wyandot County has the highest labor force participation rate in the region at 74.33- up from 72.92 in 2022%.  </a:t>
            </a:r>
          </a:p>
          <a:p>
            <a:pPr marL="174982" indent="-174982" defTabSz="933237">
              <a:buFont typeface="Arial" panose="020B0604020202020204" pitchFamily="34" charset="0"/>
              <a:buChar char="•"/>
              <a:defRPr/>
            </a:pPr>
            <a:r>
              <a:rPr lang="en-US" dirty="0"/>
              <a:t>As in 2022- Delaware, Putnam, and Mercer Counties all also have labor force participation rates above 70%.</a:t>
            </a:r>
          </a:p>
          <a:p>
            <a:pPr marL="174982" indent="-174982" defTabSz="933237">
              <a:buFont typeface="Arial" panose="020B0604020202020204" pitchFamily="34" charset="0"/>
              <a:buChar char="•"/>
              <a:defRPr/>
            </a:pPr>
            <a:r>
              <a:rPr lang="en-US" dirty="0"/>
              <a:t>Auglaize and Hancock have labor force participation rates above 66%.  </a:t>
            </a:r>
          </a:p>
          <a:p>
            <a:pPr marL="174982" indent="-174982" defTabSz="933237">
              <a:buFont typeface="Arial" panose="020B0604020202020204" pitchFamily="34" charset="0"/>
              <a:buChar char="•"/>
              <a:defRPr/>
            </a:pPr>
            <a:r>
              <a:rPr lang="en-US" dirty="0"/>
              <a:t>Fulton, Wood, and  Van Wert have rates above 63%. </a:t>
            </a:r>
          </a:p>
          <a:p>
            <a:pPr marL="174982" indent="-174982" defTabSz="933237">
              <a:buFont typeface="Arial" panose="020B0604020202020204" pitchFamily="34" charset="0"/>
              <a:buChar char="•"/>
              <a:defRPr/>
            </a:pPr>
            <a:r>
              <a:rPr lang="en-US" dirty="0"/>
              <a:t>The counties with the lowest labor force participation rates in the region are Marion, Richland, Hardin, and Crawford counties.  All around 50-51%.  </a:t>
            </a:r>
          </a:p>
          <a:p>
            <a:endParaRPr lang="en-US" dirty="0"/>
          </a:p>
        </p:txBody>
      </p:sp>
      <p:sp>
        <p:nvSpPr>
          <p:cNvPr id="4" name="Slide Number Placeholder 3"/>
          <p:cNvSpPr>
            <a:spLocks noGrp="1"/>
          </p:cNvSpPr>
          <p:nvPr>
            <p:ph type="sldNum" sz="quarter" idx="5"/>
          </p:nvPr>
        </p:nvSpPr>
        <p:spPr/>
        <p:txBody>
          <a:bodyPr/>
          <a:lstStyle/>
          <a:p>
            <a:fld id="{93BC654A-EAFE-EA47-9EEF-960260462C6D}" type="slidenum">
              <a:rPr lang="en-US" smtClean="0"/>
              <a:t>25</a:t>
            </a:fld>
            <a:endParaRPr lang="en-US"/>
          </a:p>
        </p:txBody>
      </p:sp>
    </p:spTree>
    <p:extLst>
      <p:ext uri="{BB962C8B-B14F-4D97-AF65-F5344CB8AC3E}">
        <p14:creationId xmlns:p14="http://schemas.microsoft.com/office/powerpoint/2010/main" val="39058955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defTabSz="933237">
              <a:buFont typeface="Arial" panose="020B0604020202020204" pitchFamily="34" charset="0"/>
              <a:buChar char="•"/>
              <a:defRPr/>
            </a:pPr>
            <a:r>
              <a:rPr lang="en-US" dirty="0"/>
              <a:t>This slide examines the year over year change in the labor force participation rate between December 2022 and December 2023. </a:t>
            </a:r>
          </a:p>
          <a:p>
            <a:pPr defTabSz="933237">
              <a:defRPr/>
            </a:pPr>
            <a:r>
              <a:rPr lang="en-US" dirty="0"/>
              <a:t>In 2021 only six counties in our 31-county region saw an increase in the labor force participation rate, last year we saw increases in 11 counties and 2023 brought increase in 20 Counties. </a:t>
            </a:r>
          </a:p>
          <a:p>
            <a:pPr defTabSz="933237">
              <a:defRPr/>
            </a:pPr>
            <a:endParaRPr lang="en-US" dirty="0"/>
          </a:p>
          <a:p>
            <a:pPr defTabSz="933237">
              <a:defRPr/>
            </a:pPr>
            <a:r>
              <a:rPr lang="en-US" dirty="0"/>
              <a:t>with Van Wert County having the highest rate increase at 2.04%.</a:t>
            </a:r>
          </a:p>
          <a:p>
            <a:pPr marL="174982" indent="-174982" defTabSz="933237">
              <a:buFont typeface="Arial" panose="020B0604020202020204" pitchFamily="34" charset="0"/>
              <a:buChar char="•"/>
              <a:defRPr/>
            </a:pPr>
            <a:r>
              <a:rPr lang="en-US" dirty="0"/>
              <a:t>We see more modest increases in participation and smaller decreases in participation overall. </a:t>
            </a:r>
          </a:p>
          <a:p>
            <a:pPr marL="174982" indent="-174982" defTabSz="933237">
              <a:buFont typeface="Arial" panose="020B0604020202020204" pitchFamily="34" charset="0"/>
              <a:buChar char="•"/>
              <a:defRPr/>
            </a:pPr>
            <a:r>
              <a:rPr lang="en-US" dirty="0"/>
              <a:t>Only Ashland County sees a decease greater than half a percent- No counties in the region have seen a decrease over .6% in their labor force year over year.  </a:t>
            </a:r>
          </a:p>
          <a:p>
            <a:endParaRPr lang="en-US" dirty="0"/>
          </a:p>
        </p:txBody>
      </p:sp>
      <p:sp>
        <p:nvSpPr>
          <p:cNvPr id="4" name="Slide Number Placeholder 3"/>
          <p:cNvSpPr>
            <a:spLocks noGrp="1"/>
          </p:cNvSpPr>
          <p:nvPr>
            <p:ph type="sldNum" sz="quarter" idx="5"/>
          </p:nvPr>
        </p:nvSpPr>
        <p:spPr/>
        <p:txBody>
          <a:bodyPr/>
          <a:lstStyle/>
          <a:p>
            <a:fld id="{93BC654A-EAFE-EA47-9EEF-960260462C6D}" type="slidenum">
              <a:rPr lang="en-US" smtClean="0"/>
              <a:t>26</a:t>
            </a:fld>
            <a:endParaRPr lang="en-US"/>
          </a:p>
        </p:txBody>
      </p:sp>
    </p:spTree>
    <p:extLst>
      <p:ext uri="{BB962C8B-B14F-4D97-AF65-F5344CB8AC3E}">
        <p14:creationId xmlns:p14="http://schemas.microsoft.com/office/powerpoint/2010/main" val="32275740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C654A-EAFE-EA47-9EEF-960260462C6D}" type="slidenum">
              <a:rPr lang="en-US" smtClean="0"/>
              <a:t>27</a:t>
            </a:fld>
            <a:endParaRPr lang="en-US"/>
          </a:p>
        </p:txBody>
      </p:sp>
    </p:spTree>
    <p:extLst>
      <p:ext uri="{BB962C8B-B14F-4D97-AF65-F5344CB8AC3E}">
        <p14:creationId xmlns:p14="http://schemas.microsoft.com/office/powerpoint/2010/main" val="14956047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BC654A-EAFE-EA47-9EEF-960260462C6D}" type="slidenum">
              <a:rPr lang="en-US" smtClean="0"/>
              <a:t>28</a:t>
            </a:fld>
            <a:endParaRPr lang="en-US"/>
          </a:p>
        </p:txBody>
      </p:sp>
    </p:spTree>
    <p:extLst>
      <p:ext uri="{BB962C8B-B14F-4D97-AF65-F5344CB8AC3E}">
        <p14:creationId xmlns:p14="http://schemas.microsoft.com/office/powerpoint/2010/main" val="22332580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BC654A-EAFE-EA47-9EEF-960260462C6D}" type="slidenum">
              <a:rPr lang="en-US" smtClean="0"/>
              <a:t>29</a:t>
            </a:fld>
            <a:endParaRPr lang="en-US"/>
          </a:p>
        </p:txBody>
      </p:sp>
    </p:spTree>
    <p:extLst>
      <p:ext uri="{BB962C8B-B14F-4D97-AF65-F5344CB8AC3E}">
        <p14:creationId xmlns:p14="http://schemas.microsoft.com/office/powerpoint/2010/main" val="814910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As an Economic Development Administration (EDA) University Center and member of the Rural Universities Program of the State of Ohio, CRD serves 31 counties in Northwest Ohio.  </a:t>
            </a:r>
          </a:p>
          <a:p>
            <a:endParaRPr lang="en-US" dirty="0"/>
          </a:p>
        </p:txBody>
      </p:sp>
      <p:sp>
        <p:nvSpPr>
          <p:cNvPr id="4" name="Slide Number Placeholder 3"/>
          <p:cNvSpPr>
            <a:spLocks noGrp="1"/>
          </p:cNvSpPr>
          <p:nvPr>
            <p:ph type="sldNum" sz="quarter" idx="5"/>
          </p:nvPr>
        </p:nvSpPr>
        <p:spPr/>
        <p:txBody>
          <a:bodyPr/>
          <a:lstStyle/>
          <a:p>
            <a:fld id="{93BC654A-EAFE-EA47-9EEF-960260462C6D}" type="slidenum">
              <a:rPr lang="en-US" smtClean="0"/>
              <a:t>3</a:t>
            </a:fld>
            <a:endParaRPr lang="en-US"/>
          </a:p>
        </p:txBody>
      </p:sp>
    </p:spTree>
    <p:extLst>
      <p:ext uri="{BB962C8B-B14F-4D97-AF65-F5344CB8AC3E}">
        <p14:creationId xmlns:p14="http://schemas.microsoft.com/office/powerpoint/2010/main" val="15620278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C654A-EAFE-EA47-9EEF-960260462C6D}" type="slidenum">
              <a:rPr lang="en-US" smtClean="0"/>
              <a:t>30</a:t>
            </a:fld>
            <a:endParaRPr lang="en-US"/>
          </a:p>
        </p:txBody>
      </p:sp>
    </p:spTree>
    <p:extLst>
      <p:ext uri="{BB962C8B-B14F-4D97-AF65-F5344CB8AC3E}">
        <p14:creationId xmlns:p14="http://schemas.microsoft.com/office/powerpoint/2010/main" val="8589975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C654A-EAFE-EA47-9EEF-960260462C6D}" type="slidenum">
              <a:rPr lang="en-US" smtClean="0"/>
              <a:t>31</a:t>
            </a:fld>
            <a:endParaRPr lang="en-US"/>
          </a:p>
        </p:txBody>
      </p:sp>
    </p:spTree>
    <p:extLst>
      <p:ext uri="{BB962C8B-B14F-4D97-AF65-F5344CB8AC3E}">
        <p14:creationId xmlns:p14="http://schemas.microsoft.com/office/powerpoint/2010/main" val="7576604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BC654A-EAFE-EA47-9EEF-960260462C6D}" type="slidenum">
              <a:rPr lang="en-US" smtClean="0"/>
              <a:t>32</a:t>
            </a:fld>
            <a:endParaRPr lang="en-US"/>
          </a:p>
        </p:txBody>
      </p:sp>
    </p:spTree>
    <p:extLst>
      <p:ext uri="{BB962C8B-B14F-4D97-AF65-F5344CB8AC3E}">
        <p14:creationId xmlns:p14="http://schemas.microsoft.com/office/powerpoint/2010/main" val="5145200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BC654A-EAFE-EA47-9EEF-960260462C6D}" type="slidenum">
              <a:rPr lang="en-US" smtClean="0"/>
              <a:t>33</a:t>
            </a:fld>
            <a:endParaRPr lang="en-US"/>
          </a:p>
        </p:txBody>
      </p:sp>
    </p:spTree>
    <p:extLst>
      <p:ext uri="{BB962C8B-B14F-4D97-AF65-F5344CB8AC3E}">
        <p14:creationId xmlns:p14="http://schemas.microsoft.com/office/powerpoint/2010/main" val="29260974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BC654A-EAFE-EA47-9EEF-960260462C6D}" type="slidenum">
              <a:rPr lang="en-US" smtClean="0"/>
              <a:t>37</a:t>
            </a:fld>
            <a:endParaRPr lang="en-US"/>
          </a:p>
        </p:txBody>
      </p:sp>
    </p:spTree>
    <p:extLst>
      <p:ext uri="{BB962C8B-B14F-4D97-AF65-F5344CB8AC3E}">
        <p14:creationId xmlns:p14="http://schemas.microsoft.com/office/powerpoint/2010/main" val="3492259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spcAft>
                <a:spcPts val="612"/>
              </a:spcAft>
              <a:defRPr/>
            </a:pPr>
            <a:r>
              <a:rPr lang="en-US" sz="2200" dirty="0">
                <a:solidFill>
                  <a:srgbClr val="E7E6E6">
                    <a:lumMod val="25000"/>
                  </a:srgbClr>
                </a:solidFill>
                <a:ea typeface="Helvetica Neue Medium" panose="02000503000000020004" pitchFamily="2" charset="0"/>
                <a:cs typeface="Arial" panose="020B0604020202020204" pitchFamily="34" charset="0"/>
              </a:rPr>
              <a:t>The information in today’s presentation comes from the following publicly available sources: </a:t>
            </a:r>
          </a:p>
          <a:p>
            <a:pPr marL="816582" lvl="1" indent="-349964" defTabSz="933237">
              <a:spcAft>
                <a:spcPts val="612"/>
              </a:spcAft>
              <a:buFont typeface="Arial" panose="020B0604020202020204" pitchFamily="34" charset="0"/>
              <a:buChar char="•"/>
              <a:defRPr/>
            </a:pPr>
            <a:r>
              <a:rPr lang="en-US" sz="2200" dirty="0">
                <a:solidFill>
                  <a:srgbClr val="E7E6E6">
                    <a:lumMod val="25000"/>
                  </a:srgbClr>
                </a:solidFill>
                <a:ea typeface="Helvetica Neue Medium" panose="02000503000000020004" pitchFamily="2" charset="0"/>
                <a:cs typeface="Arial" panose="020B0604020202020204" pitchFamily="34" charset="0"/>
              </a:rPr>
              <a:t>Bureau of Labor Statistics (BLS)</a:t>
            </a:r>
          </a:p>
          <a:p>
            <a:pPr marL="816582" lvl="1" indent="-349964" defTabSz="933237">
              <a:buFont typeface="Arial" panose="020B0604020202020204" pitchFamily="34" charset="0"/>
              <a:buChar char="•"/>
              <a:defRPr/>
            </a:pPr>
            <a:r>
              <a:rPr lang="en-US" sz="2200" dirty="0">
                <a:solidFill>
                  <a:srgbClr val="E7E6E6">
                    <a:lumMod val="25000"/>
                  </a:srgbClr>
                </a:solidFill>
                <a:ea typeface="Helvetica Neue Medium" panose="02000503000000020004" pitchFamily="2" charset="0"/>
                <a:cs typeface="Arial" panose="020B0604020202020204" pitchFamily="34" charset="0"/>
              </a:rPr>
              <a:t>U.S. Census and American Community Survey (ACS)</a:t>
            </a:r>
          </a:p>
          <a:p>
            <a:pPr marL="816582" lvl="1" indent="-349964" defTabSz="933237">
              <a:buFont typeface="Arial" panose="020B0604020202020204" pitchFamily="34" charset="0"/>
              <a:buChar char="•"/>
              <a:defRPr/>
            </a:pPr>
            <a:r>
              <a:rPr lang="en-US" sz="2200" dirty="0">
                <a:solidFill>
                  <a:srgbClr val="E7E6E6">
                    <a:lumMod val="25000"/>
                  </a:srgbClr>
                </a:solidFill>
                <a:ea typeface="Helvetica Neue Medium" panose="02000503000000020004" pitchFamily="2" charset="0"/>
                <a:cs typeface="Arial" panose="020B0604020202020204" pitchFamily="34" charset="0"/>
              </a:rPr>
              <a:t>Bureau of Economic Analysis (BEA)</a:t>
            </a:r>
          </a:p>
          <a:p>
            <a:pPr marL="816582" lvl="1" indent="-349964" defTabSz="933237">
              <a:buFont typeface="Arial" panose="020B0604020202020204" pitchFamily="34" charset="0"/>
              <a:buChar char="•"/>
              <a:defRPr/>
            </a:pPr>
            <a:r>
              <a:rPr lang="en-US" sz="2200" dirty="0">
                <a:solidFill>
                  <a:srgbClr val="E7E6E6">
                    <a:lumMod val="25000"/>
                  </a:srgbClr>
                </a:solidFill>
                <a:ea typeface="Helvetica Neue Medium" panose="02000503000000020004" pitchFamily="2" charset="0"/>
                <a:cs typeface="Arial" panose="020B0604020202020204" pitchFamily="34" charset="0"/>
              </a:rPr>
              <a:t>Federal Reserve Banks of St. Louis and Atlanta</a:t>
            </a:r>
          </a:p>
          <a:p>
            <a:pPr marL="816582" lvl="1" indent="-349964" defTabSz="933237">
              <a:spcAft>
                <a:spcPts val="612"/>
              </a:spcAft>
              <a:buFont typeface="Arial" panose="020B0604020202020204" pitchFamily="34" charset="0"/>
              <a:buChar char="•"/>
              <a:defRPr/>
            </a:pPr>
            <a:r>
              <a:rPr lang="en-US" sz="2200" dirty="0">
                <a:solidFill>
                  <a:srgbClr val="E7E6E6">
                    <a:lumMod val="25000"/>
                  </a:srgbClr>
                </a:solidFill>
                <a:ea typeface="Helvetica Neue Medium" panose="02000503000000020004" pitchFamily="2" charset="0"/>
                <a:cs typeface="Arial" panose="020B0604020202020204" pitchFamily="34" charset="0"/>
              </a:rPr>
              <a:t>Ohio Labor Market Information (LMI)</a:t>
            </a:r>
          </a:p>
          <a:p>
            <a:pPr marL="349964" indent="-349964" defTabSz="933237">
              <a:spcAft>
                <a:spcPts val="612"/>
              </a:spcAft>
              <a:buFont typeface="Arial" panose="020B0604020202020204" pitchFamily="34" charset="0"/>
              <a:buChar char="•"/>
              <a:defRPr/>
            </a:pPr>
            <a:r>
              <a:rPr lang="en-US" sz="2200" dirty="0">
                <a:solidFill>
                  <a:srgbClr val="E7E6E6">
                    <a:lumMod val="25000"/>
                  </a:srgbClr>
                </a:solidFill>
                <a:ea typeface="Helvetica Neue Medium" panose="02000503000000020004" pitchFamily="2" charset="0"/>
                <a:cs typeface="Arial" panose="020B0604020202020204" pitchFamily="34" charset="0"/>
              </a:rPr>
              <a:t>Additionally, the presentation contains information that comes from CRD’s subscription to several data providers including </a:t>
            </a:r>
            <a:r>
              <a:rPr lang="en-US" sz="2200" dirty="0" err="1">
                <a:solidFill>
                  <a:srgbClr val="E7E6E6">
                    <a:lumMod val="25000"/>
                  </a:srgbClr>
                </a:solidFill>
                <a:ea typeface="Helvetica Neue Medium" panose="02000503000000020004" pitchFamily="2" charset="0"/>
                <a:cs typeface="Arial" panose="020B0604020202020204" pitchFamily="34" charset="0"/>
              </a:rPr>
              <a:t>Lightcast</a:t>
            </a:r>
            <a:r>
              <a:rPr lang="en-US" sz="2200" dirty="0">
                <a:solidFill>
                  <a:srgbClr val="E7E6E6">
                    <a:lumMod val="25000"/>
                  </a:srgbClr>
                </a:solidFill>
                <a:ea typeface="Helvetica Neue Medium" panose="02000503000000020004" pitchFamily="2" charset="0"/>
                <a:cs typeface="Arial" panose="020B0604020202020204" pitchFamily="34" charset="0"/>
              </a:rPr>
              <a:t>, Chmura, and </a:t>
            </a:r>
            <a:r>
              <a:rPr lang="en-US" sz="2200" dirty="0" err="1">
                <a:solidFill>
                  <a:srgbClr val="E7E6E6">
                    <a:lumMod val="25000"/>
                  </a:srgbClr>
                </a:solidFill>
                <a:ea typeface="Helvetica Neue Medium" panose="02000503000000020004" pitchFamily="2" charset="0"/>
                <a:cs typeface="Arial" panose="020B0604020202020204" pitchFamily="34" charset="0"/>
              </a:rPr>
              <a:t>Metopio</a:t>
            </a:r>
            <a:r>
              <a:rPr lang="en-US" sz="2200" dirty="0">
                <a:solidFill>
                  <a:srgbClr val="E7E6E6">
                    <a:lumMod val="25000"/>
                  </a:srgbClr>
                </a:solidFill>
                <a:ea typeface="Helvetica Neue Medium" panose="02000503000000020004" pitchFamily="2" charset="0"/>
                <a:cs typeface="Arial" panose="020B0604020202020204" pitchFamily="34" charset="0"/>
              </a:rPr>
              <a:t>.</a:t>
            </a:r>
          </a:p>
          <a:p>
            <a:pPr marL="349964" indent="-349964" defTabSz="933237">
              <a:spcAft>
                <a:spcPts val="612"/>
              </a:spcAft>
              <a:buFont typeface="Arial" panose="020B0604020202020204" pitchFamily="34" charset="0"/>
              <a:buChar char="•"/>
              <a:defRPr/>
            </a:pPr>
            <a:endParaRPr lang="en-US" sz="2200" dirty="0">
              <a:solidFill>
                <a:srgbClr val="E7E6E6">
                  <a:lumMod val="25000"/>
                </a:srgbClr>
              </a:solidFill>
              <a:ea typeface="Helvetica Neue Medium" panose="02000503000000020004" pitchFamily="2"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3BC654A-EAFE-EA47-9EEF-960260462C6D}" type="slidenum">
              <a:rPr lang="en-US" smtClean="0"/>
              <a:t>4</a:t>
            </a:fld>
            <a:endParaRPr lang="en-US"/>
          </a:p>
        </p:txBody>
      </p:sp>
    </p:spTree>
    <p:extLst>
      <p:ext uri="{BB962C8B-B14F-4D97-AF65-F5344CB8AC3E}">
        <p14:creationId xmlns:p14="http://schemas.microsoft.com/office/powerpoint/2010/main" val="4094568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BC654A-EAFE-EA47-9EEF-960260462C6D}" type="slidenum">
              <a:rPr lang="en-US" smtClean="0"/>
              <a:t>5</a:t>
            </a:fld>
            <a:endParaRPr lang="en-US"/>
          </a:p>
        </p:txBody>
      </p:sp>
    </p:spTree>
    <p:extLst>
      <p:ext uri="{BB962C8B-B14F-4D97-AF65-F5344CB8AC3E}">
        <p14:creationId xmlns:p14="http://schemas.microsoft.com/office/powerpoint/2010/main" val="3673973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defTabSz="933237">
              <a:buFont typeface="Arial" panose="020B0604020202020204" pitchFamily="34" charset="0"/>
              <a:buChar char="•"/>
              <a:defRPr/>
            </a:pPr>
            <a:r>
              <a:rPr lang="en-US" dirty="0"/>
              <a:t>This map highlights job growth across counties in Ohio from consecutive 5 year periods.  2018-2022 and 2019 to 2023.  </a:t>
            </a:r>
          </a:p>
          <a:p>
            <a:pPr marL="174982" indent="-174982" defTabSz="933237">
              <a:buFont typeface="Arial" panose="020B0604020202020204" pitchFamily="34" charset="0"/>
              <a:buChar char="•"/>
              <a:defRPr/>
            </a:pPr>
            <a:r>
              <a:rPr lang="en-US" dirty="0"/>
              <a:t>Though most counties in Ohio continue to see job losses rather than gains, the trajectory has improved with many more adding jobs and the size of net losses significantly decreased. </a:t>
            </a:r>
          </a:p>
          <a:p>
            <a:pPr marL="174982" indent="-174982" defTabSz="933237">
              <a:buFont typeface="Arial" panose="020B0604020202020204" pitchFamily="34" charset="0"/>
              <a:buChar char="•"/>
              <a:defRPr/>
            </a:pPr>
            <a:r>
              <a:rPr lang="en-US" dirty="0"/>
              <a:t>In 2019-2023, 34 of 88 Counties saw job gains ( in comparison to only 16 counties in the previous assessment 18-22). </a:t>
            </a:r>
          </a:p>
          <a:p>
            <a:pPr marL="174982" indent="-174982" defTabSz="933237">
              <a:buFont typeface="Arial" panose="020B0604020202020204" pitchFamily="34" charset="0"/>
              <a:buChar char="•"/>
              <a:defRPr/>
            </a:pPr>
            <a:r>
              <a:rPr lang="en-US" dirty="0"/>
              <a:t>Most of the counties seeing losses (31/54), saw losses less than 3%.  No county saw losses over 8%.</a:t>
            </a:r>
          </a:p>
          <a:p>
            <a:pPr marL="174982" indent="-174982" defTabSz="933237">
              <a:buFont typeface="Arial" panose="020B0604020202020204" pitchFamily="34" charset="0"/>
              <a:buChar char="•"/>
              <a:defRPr/>
            </a:pPr>
            <a:r>
              <a:rPr lang="en-US" dirty="0"/>
              <a:t>As the color gradient in the map shows, much of the job growth in the state remains concentrated in suburban counties of Columbus and Cincinnati, however the radius of growth has expanded. </a:t>
            </a:r>
          </a:p>
          <a:p>
            <a:endParaRPr lang="en-US" b="1" dirty="0"/>
          </a:p>
        </p:txBody>
      </p:sp>
      <p:sp>
        <p:nvSpPr>
          <p:cNvPr id="4" name="Slide Number Placeholder 3"/>
          <p:cNvSpPr>
            <a:spLocks noGrp="1"/>
          </p:cNvSpPr>
          <p:nvPr>
            <p:ph type="sldNum" sz="quarter" idx="5"/>
          </p:nvPr>
        </p:nvSpPr>
        <p:spPr/>
        <p:txBody>
          <a:bodyPr/>
          <a:lstStyle/>
          <a:p>
            <a:fld id="{93BC654A-EAFE-EA47-9EEF-960260462C6D}" type="slidenum">
              <a:rPr lang="en-US" smtClean="0"/>
              <a:t>6</a:t>
            </a:fld>
            <a:endParaRPr lang="en-US"/>
          </a:p>
        </p:txBody>
      </p:sp>
    </p:spTree>
    <p:extLst>
      <p:ext uri="{BB962C8B-B14F-4D97-AF65-F5344CB8AC3E}">
        <p14:creationId xmlns:p14="http://schemas.microsoft.com/office/powerpoint/2010/main" val="1818824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defTabSz="933237">
              <a:buFont typeface="Arial" panose="020B0604020202020204" pitchFamily="34" charset="0"/>
              <a:buChar char="•"/>
              <a:defRPr/>
            </a:pPr>
            <a:r>
              <a:rPr lang="en-US" dirty="0"/>
              <a:t>Wood, Madison, Licking are the top counties for net job gains – seeing 5,000+  jobs each. </a:t>
            </a:r>
          </a:p>
          <a:p>
            <a:pPr marL="174982" indent="-174982" defTabSz="933237">
              <a:buFont typeface="Arial" panose="020B0604020202020204" pitchFamily="34" charset="0"/>
              <a:buChar char="•"/>
              <a:defRPr/>
            </a:pPr>
            <a:r>
              <a:rPr lang="en-US" dirty="0"/>
              <a:t>Warren and Delaware follow with 4k and 3600 each. </a:t>
            </a:r>
          </a:p>
          <a:p>
            <a:pPr marL="174982" indent="-174982" defTabSz="933237">
              <a:buFont typeface="Arial" panose="020B0604020202020204" pitchFamily="34" charset="0"/>
              <a:buChar char="•"/>
              <a:defRPr/>
            </a:pPr>
            <a:r>
              <a:rPr lang="en-US" dirty="0"/>
              <a:t>Except for Madison and Pickaway counties, which saw gains of 26% and 11.3% respectively, counties gaining jobs have seen gains between 2-5% over the past 5 years.  </a:t>
            </a:r>
          </a:p>
          <a:p>
            <a:pPr marL="174982" indent="-174982" defTabSz="933237">
              <a:buFont typeface="Arial" panose="020B0604020202020204" pitchFamily="34" charset="0"/>
              <a:buChar char="•"/>
              <a:defRPr/>
            </a:pPr>
            <a:r>
              <a:rPr lang="en-US" dirty="0"/>
              <a:t>Most of the counties seeing losses (31/54), saw losses less than 3%.  No county saw losses over 8%.</a:t>
            </a:r>
          </a:p>
          <a:p>
            <a:pPr marL="174982" indent="-174982" defTabSz="933237">
              <a:buFont typeface="Arial" panose="020B0604020202020204" pitchFamily="34" charset="0"/>
              <a:buChar char="•"/>
              <a:defRPr/>
            </a:pPr>
            <a:endParaRPr lang="en-US" dirty="0"/>
          </a:p>
          <a:p>
            <a:endParaRPr lang="en-US" b="1" dirty="0"/>
          </a:p>
        </p:txBody>
      </p:sp>
      <p:sp>
        <p:nvSpPr>
          <p:cNvPr id="4" name="Slide Number Placeholder 3"/>
          <p:cNvSpPr>
            <a:spLocks noGrp="1"/>
          </p:cNvSpPr>
          <p:nvPr>
            <p:ph type="sldNum" sz="quarter" idx="5"/>
          </p:nvPr>
        </p:nvSpPr>
        <p:spPr/>
        <p:txBody>
          <a:bodyPr/>
          <a:lstStyle/>
          <a:p>
            <a:fld id="{93BC654A-EAFE-EA47-9EEF-960260462C6D}" type="slidenum">
              <a:rPr lang="en-US" smtClean="0"/>
              <a:t>7</a:t>
            </a:fld>
            <a:endParaRPr lang="en-US"/>
          </a:p>
        </p:txBody>
      </p:sp>
    </p:spTree>
    <p:extLst>
      <p:ext uri="{BB962C8B-B14F-4D97-AF65-F5344CB8AC3E}">
        <p14:creationId xmlns:p14="http://schemas.microsoft.com/office/powerpoint/2010/main" val="989025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dirty="0"/>
              <a:t>When we focus in on Northwest Ohio, we see that 9 counties across the 31-county region saw job growth (over 6 last cycle)</a:t>
            </a:r>
          </a:p>
        </p:txBody>
      </p:sp>
      <p:sp>
        <p:nvSpPr>
          <p:cNvPr id="4" name="Slide Number Placeholder 3"/>
          <p:cNvSpPr>
            <a:spLocks noGrp="1"/>
          </p:cNvSpPr>
          <p:nvPr>
            <p:ph type="sldNum" sz="quarter" idx="5"/>
          </p:nvPr>
        </p:nvSpPr>
        <p:spPr/>
        <p:txBody>
          <a:bodyPr/>
          <a:lstStyle/>
          <a:p>
            <a:fld id="{93BC654A-EAFE-EA47-9EEF-960260462C6D}" type="slidenum">
              <a:rPr lang="en-US" smtClean="0"/>
              <a:t>8</a:t>
            </a:fld>
            <a:endParaRPr lang="en-US"/>
          </a:p>
        </p:txBody>
      </p:sp>
    </p:spTree>
    <p:extLst>
      <p:ext uri="{BB962C8B-B14F-4D97-AF65-F5344CB8AC3E}">
        <p14:creationId xmlns:p14="http://schemas.microsoft.com/office/powerpoint/2010/main" val="3182177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dirty="0"/>
              <a:t>Over the five-year period including Wood, Madison, Wood, Delaware, Union, Putnam, Wyandot, Logan, Paulding and Ottawa. </a:t>
            </a:r>
          </a:p>
          <a:p>
            <a:pPr marL="174982" indent="-174982">
              <a:buFont typeface="Arial" panose="020B0604020202020204" pitchFamily="34" charset="0"/>
              <a:buChar char="•"/>
            </a:pPr>
            <a:r>
              <a:rPr lang="en-US" dirty="0"/>
              <a:t>Expect Madison (26%) and Wood (7%), job gains have been less than 4%. </a:t>
            </a:r>
          </a:p>
          <a:p>
            <a:endParaRPr lang="en-US" dirty="0"/>
          </a:p>
        </p:txBody>
      </p:sp>
      <p:sp>
        <p:nvSpPr>
          <p:cNvPr id="4" name="Slide Number Placeholder 3"/>
          <p:cNvSpPr>
            <a:spLocks noGrp="1"/>
          </p:cNvSpPr>
          <p:nvPr>
            <p:ph type="sldNum" sz="quarter" idx="5"/>
          </p:nvPr>
        </p:nvSpPr>
        <p:spPr/>
        <p:txBody>
          <a:bodyPr/>
          <a:lstStyle/>
          <a:p>
            <a:fld id="{93BC654A-EAFE-EA47-9EEF-960260462C6D}" type="slidenum">
              <a:rPr lang="en-US" smtClean="0"/>
              <a:t>9</a:t>
            </a:fld>
            <a:endParaRPr lang="en-US"/>
          </a:p>
        </p:txBody>
      </p:sp>
    </p:spTree>
    <p:extLst>
      <p:ext uri="{BB962C8B-B14F-4D97-AF65-F5344CB8AC3E}">
        <p14:creationId xmlns:p14="http://schemas.microsoft.com/office/powerpoint/2010/main" val="16868246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3636E-4D60-B749-9056-4578D8B46D35}"/>
              </a:ext>
            </a:extLst>
          </p:cNvPr>
          <p:cNvSpPr>
            <a:spLocks noGrp="1"/>
          </p:cNvSpPr>
          <p:nvPr>
            <p:ph type="ctrTitle" hasCustomPrompt="1"/>
          </p:nvPr>
        </p:nvSpPr>
        <p:spPr>
          <a:xfrm>
            <a:off x="1772477" y="2050264"/>
            <a:ext cx="8250477" cy="990600"/>
          </a:xfrm>
        </p:spPr>
        <p:txBody>
          <a:bodyPr anchor="b">
            <a:noAutofit/>
          </a:bodyPr>
          <a:lstStyle>
            <a:lvl1pPr algn="l">
              <a:defRPr sz="6000">
                <a:solidFill>
                  <a:schemeClr val="tx2"/>
                </a:solidFill>
              </a:defRPr>
            </a:lvl1pPr>
          </a:lstStyle>
          <a:p>
            <a:r>
              <a:rPr lang="en-US"/>
              <a:t>First level title</a:t>
            </a:r>
          </a:p>
        </p:txBody>
      </p:sp>
      <p:sp>
        <p:nvSpPr>
          <p:cNvPr id="3" name="Subtitle 2">
            <a:extLst>
              <a:ext uri="{FF2B5EF4-FFF2-40B4-BE49-F238E27FC236}">
                <a16:creationId xmlns:a16="http://schemas.microsoft.com/office/drawing/2014/main" id="{3C79EE6F-6EFC-7346-A7DA-5E43397C4DB3}"/>
              </a:ext>
            </a:extLst>
          </p:cNvPr>
          <p:cNvSpPr>
            <a:spLocks noGrp="1"/>
          </p:cNvSpPr>
          <p:nvPr>
            <p:ph type="subTitle" idx="1" hasCustomPrompt="1"/>
          </p:nvPr>
        </p:nvSpPr>
        <p:spPr>
          <a:xfrm>
            <a:off x="1772477" y="4087528"/>
            <a:ext cx="8858721" cy="458285"/>
          </a:xfrm>
        </p:spPr>
        <p:txBody>
          <a:bodyPr>
            <a:normAutofit/>
          </a:bodyPr>
          <a:lstStyle>
            <a:lvl1pPr marL="0" indent="0" algn="l">
              <a:buNone/>
              <a:defRPr sz="20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 ADJUST BRACKETS IF NECESSARY</a:t>
            </a:r>
          </a:p>
        </p:txBody>
      </p:sp>
      <p:grpSp>
        <p:nvGrpSpPr>
          <p:cNvPr id="7" name="Group 6">
            <a:extLst>
              <a:ext uri="{FF2B5EF4-FFF2-40B4-BE49-F238E27FC236}">
                <a16:creationId xmlns:a16="http://schemas.microsoft.com/office/drawing/2014/main" id="{FCA86C65-D37E-ED4D-80D2-86E681D91401}"/>
              </a:ext>
            </a:extLst>
          </p:cNvPr>
          <p:cNvGrpSpPr/>
          <p:nvPr userDrawn="1"/>
        </p:nvGrpSpPr>
        <p:grpSpPr>
          <a:xfrm>
            <a:off x="1392583" y="1634338"/>
            <a:ext cx="988388" cy="3289300"/>
            <a:chOff x="1504950" y="1122363"/>
            <a:chExt cx="1363038" cy="4135437"/>
          </a:xfrm>
        </p:grpSpPr>
        <p:cxnSp>
          <p:nvCxnSpPr>
            <p:cNvPr id="8" name="Straight Connector 7">
              <a:extLst>
                <a:ext uri="{FF2B5EF4-FFF2-40B4-BE49-F238E27FC236}">
                  <a16:creationId xmlns:a16="http://schemas.microsoft.com/office/drawing/2014/main" id="{C7C0004C-6591-9A49-AFD0-F780A60622C8}"/>
                </a:ext>
              </a:extLst>
            </p:cNvPr>
            <p:cNvCxnSpPr/>
            <p:nvPr/>
          </p:nvCxnSpPr>
          <p:spPr>
            <a:xfrm flipH="1">
              <a:off x="1504950" y="1122363"/>
              <a:ext cx="1363038" cy="0"/>
            </a:xfrm>
            <a:prstGeom prst="line">
              <a:avLst/>
            </a:prstGeom>
            <a:ln w="38100">
              <a:solidFill>
                <a:schemeClr val="accent1"/>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2DFDFF34-AC7D-6244-A215-294C36D9181E}"/>
                </a:ext>
              </a:extLst>
            </p:cNvPr>
            <p:cNvCxnSpPr/>
            <p:nvPr/>
          </p:nvCxnSpPr>
          <p:spPr>
            <a:xfrm>
              <a:off x="1524000" y="1122363"/>
              <a:ext cx="0" cy="4135437"/>
            </a:xfrm>
            <a:prstGeom prst="line">
              <a:avLst/>
            </a:prstGeom>
            <a:ln w="38100">
              <a:solidFill>
                <a:schemeClr val="accent1"/>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0E3778CD-FB81-3347-AB84-341840F460CD}"/>
                </a:ext>
              </a:extLst>
            </p:cNvPr>
            <p:cNvCxnSpPr/>
            <p:nvPr/>
          </p:nvCxnSpPr>
          <p:spPr>
            <a:xfrm>
              <a:off x="1504950" y="5257800"/>
              <a:ext cx="1363038" cy="0"/>
            </a:xfrm>
            <a:prstGeom prst="line">
              <a:avLst/>
            </a:prstGeom>
            <a:ln w="38100">
              <a:solidFill>
                <a:schemeClr val="accent1"/>
              </a:solidFill>
            </a:ln>
          </p:spPr>
          <p:style>
            <a:lnRef idx="1">
              <a:schemeClr val="dk1"/>
            </a:lnRef>
            <a:fillRef idx="0">
              <a:schemeClr val="dk1"/>
            </a:fillRef>
            <a:effectRef idx="0">
              <a:schemeClr val="dk1"/>
            </a:effectRef>
            <a:fontRef idx="minor">
              <a:schemeClr val="tx1"/>
            </a:fontRef>
          </p:style>
        </p:cxnSp>
      </p:grpSp>
      <p:sp>
        <p:nvSpPr>
          <p:cNvPr id="27" name="Text Placeholder 26">
            <a:extLst>
              <a:ext uri="{FF2B5EF4-FFF2-40B4-BE49-F238E27FC236}">
                <a16:creationId xmlns:a16="http://schemas.microsoft.com/office/drawing/2014/main" id="{5EAF1DD6-F101-0848-B467-35CEE480263A}"/>
              </a:ext>
            </a:extLst>
          </p:cNvPr>
          <p:cNvSpPr>
            <a:spLocks noGrp="1"/>
          </p:cNvSpPr>
          <p:nvPr>
            <p:ph type="body" sz="quarter" idx="15" hasCustomPrompt="1"/>
          </p:nvPr>
        </p:nvSpPr>
        <p:spPr>
          <a:xfrm>
            <a:off x="2380971" y="2905918"/>
            <a:ext cx="8250237" cy="911220"/>
          </a:xfrm>
        </p:spPr>
        <p:txBody>
          <a:bodyPr>
            <a:noAutofit/>
          </a:bodyPr>
          <a:lstStyle>
            <a:lvl1pPr marL="0" indent="0">
              <a:buNone/>
              <a:defRPr sz="6000" b="0" i="1">
                <a:solidFill>
                  <a:schemeClr val="tx2"/>
                </a:solidFill>
                <a:latin typeface="Century Schoolbook" panose="02040604050505020304" pitchFamily="18" charset="0"/>
              </a:defRPr>
            </a:lvl1pPr>
          </a:lstStyle>
          <a:p>
            <a:pPr lvl="0"/>
            <a:r>
              <a:rPr lang="en-US"/>
              <a:t>Second level title</a:t>
            </a:r>
          </a:p>
        </p:txBody>
      </p:sp>
      <p:pic>
        <p:nvPicPr>
          <p:cNvPr id="30" name="Picture 29">
            <a:extLst>
              <a:ext uri="{FF2B5EF4-FFF2-40B4-BE49-F238E27FC236}">
                <a16:creationId xmlns:a16="http://schemas.microsoft.com/office/drawing/2014/main" id="{EF09DD65-EDFD-1F47-9BCB-B657CE0C9C5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73143" y="229118"/>
            <a:ext cx="1868393" cy="545571"/>
          </a:xfrm>
          <a:prstGeom prst="rect">
            <a:avLst/>
          </a:prstGeom>
        </p:spPr>
      </p:pic>
      <p:sp>
        <p:nvSpPr>
          <p:cNvPr id="4" name="Date Placeholder 3">
            <a:extLst>
              <a:ext uri="{FF2B5EF4-FFF2-40B4-BE49-F238E27FC236}">
                <a16:creationId xmlns:a16="http://schemas.microsoft.com/office/drawing/2014/main" id="{3DA78F0D-F18F-7596-E67A-B0B4712E1829}"/>
              </a:ext>
            </a:extLst>
          </p:cNvPr>
          <p:cNvSpPr>
            <a:spLocks noGrp="1"/>
          </p:cNvSpPr>
          <p:nvPr>
            <p:ph type="dt" sz="half" idx="16"/>
          </p:nvPr>
        </p:nvSpPr>
        <p:spPr/>
        <p:txBody>
          <a:bodyPr/>
          <a:lstStyle/>
          <a:p>
            <a:fld id="{667FA0EC-ECD2-634A-B364-0B40FB09DA51}" type="datetime1">
              <a:rPr lang="en-US" smtClean="0"/>
              <a:t>3/21/24</a:t>
            </a:fld>
            <a:endParaRPr lang="en-US"/>
          </a:p>
        </p:txBody>
      </p:sp>
      <p:sp>
        <p:nvSpPr>
          <p:cNvPr id="5" name="Footer Placeholder 4">
            <a:extLst>
              <a:ext uri="{FF2B5EF4-FFF2-40B4-BE49-F238E27FC236}">
                <a16:creationId xmlns:a16="http://schemas.microsoft.com/office/drawing/2014/main" id="{5552D2E6-122E-33D8-9F2C-7817838C77C4}"/>
              </a:ext>
            </a:extLst>
          </p:cNvPr>
          <p:cNvSpPr>
            <a:spLocks noGrp="1"/>
          </p:cNvSpPr>
          <p:nvPr>
            <p:ph type="ftr" sz="quarter" idx="17"/>
          </p:nvPr>
        </p:nvSpPr>
        <p:spPr/>
        <p:txBody>
          <a:bodyPr/>
          <a:lstStyle/>
          <a:p>
            <a:endParaRPr lang="en-US"/>
          </a:p>
        </p:txBody>
      </p:sp>
      <p:sp>
        <p:nvSpPr>
          <p:cNvPr id="6" name="Slide Number Placeholder 5">
            <a:extLst>
              <a:ext uri="{FF2B5EF4-FFF2-40B4-BE49-F238E27FC236}">
                <a16:creationId xmlns:a16="http://schemas.microsoft.com/office/drawing/2014/main" id="{5B4046A6-17AC-465D-65A6-99633FDB942D}"/>
              </a:ext>
            </a:extLst>
          </p:cNvPr>
          <p:cNvSpPr>
            <a:spLocks noGrp="1"/>
          </p:cNvSpPr>
          <p:nvPr>
            <p:ph type="sldNum" sz="quarter" idx="18"/>
          </p:nvPr>
        </p:nvSpPr>
        <p:spPr/>
        <p:txBody>
          <a:bodyPr/>
          <a:lstStyle/>
          <a:p>
            <a:fld id="{A5D574CE-C4BB-BE48-B6BD-49297EFA31EB}" type="slidenum">
              <a:rPr lang="en-US" smtClean="0"/>
              <a:pPr/>
              <a:t>‹#›</a:t>
            </a:fld>
            <a:endParaRPr lang="en-US"/>
          </a:p>
        </p:txBody>
      </p:sp>
    </p:spTree>
    <p:extLst>
      <p:ext uri="{BB962C8B-B14F-4D97-AF65-F5344CB8AC3E}">
        <p14:creationId xmlns:p14="http://schemas.microsoft.com/office/powerpoint/2010/main" val="2163730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9FE48C3-6906-754C-8F42-140414C1E6CD}"/>
              </a:ext>
            </a:extLst>
          </p:cNvPr>
          <p:cNvSpPr/>
          <p:nvPr userDrawn="1"/>
        </p:nvSpPr>
        <p:spPr>
          <a:xfrm>
            <a:off x="0" y="5313405"/>
            <a:ext cx="12192000" cy="1544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684D1181-5056-EA49-B795-44EA96BB2202}"/>
              </a:ext>
            </a:extLst>
          </p:cNvPr>
          <p:cNvSpPr>
            <a:spLocks noGrp="1"/>
          </p:cNvSpPr>
          <p:nvPr>
            <p:ph type="pic" sz="quarter" idx="17"/>
          </p:nvPr>
        </p:nvSpPr>
        <p:spPr>
          <a:xfrm>
            <a:off x="0" y="1"/>
            <a:ext cx="12192000" cy="5297928"/>
          </a:xfrm>
        </p:spPr>
        <p:txBody>
          <a:bodyPr/>
          <a:lstStyle/>
          <a:p>
            <a:endParaRPr lang="en-US"/>
          </a:p>
        </p:txBody>
      </p:sp>
      <p:sp>
        <p:nvSpPr>
          <p:cNvPr id="18" name="Text Placeholder 17">
            <a:extLst>
              <a:ext uri="{FF2B5EF4-FFF2-40B4-BE49-F238E27FC236}">
                <a16:creationId xmlns:a16="http://schemas.microsoft.com/office/drawing/2014/main" id="{3DCB6197-DCE5-8A41-8778-AFB9952827C2}"/>
              </a:ext>
            </a:extLst>
          </p:cNvPr>
          <p:cNvSpPr>
            <a:spLocks noGrp="1"/>
          </p:cNvSpPr>
          <p:nvPr>
            <p:ph type="body" sz="quarter" idx="16" hasCustomPrompt="1"/>
          </p:nvPr>
        </p:nvSpPr>
        <p:spPr>
          <a:xfrm>
            <a:off x="7509734" y="4866058"/>
            <a:ext cx="4425950" cy="328794"/>
          </a:xfrm>
        </p:spPr>
        <p:txBody>
          <a:bodyPr>
            <a:noAutofit/>
          </a:bodyPr>
          <a:lstStyle>
            <a:lvl1pPr marL="0" indent="0">
              <a:buNone/>
              <a:defRPr sz="1800">
                <a:solidFill>
                  <a:schemeClr val="bg1"/>
                </a:solidFill>
              </a:defRPr>
            </a:lvl1pPr>
            <a:lvl2pPr marL="457200" indent="0">
              <a:buNone/>
              <a:defRPr sz="1800"/>
            </a:lvl2pPr>
            <a:lvl3pPr>
              <a:defRPr sz="1800"/>
            </a:lvl3pPr>
            <a:lvl4pPr>
              <a:defRPr sz="1800"/>
            </a:lvl4pPr>
            <a:lvl5pPr>
              <a:defRPr sz="1800"/>
            </a:lvl5pPr>
          </a:lstStyle>
          <a:p>
            <a:pPr lvl="0"/>
            <a:r>
              <a:rPr lang="en-US"/>
              <a:t>Presenter Name</a:t>
            </a:r>
          </a:p>
        </p:txBody>
      </p:sp>
      <p:sp>
        <p:nvSpPr>
          <p:cNvPr id="2" name="Date Placeholder 1">
            <a:extLst>
              <a:ext uri="{FF2B5EF4-FFF2-40B4-BE49-F238E27FC236}">
                <a16:creationId xmlns:a16="http://schemas.microsoft.com/office/drawing/2014/main" id="{4F0AD225-7073-911C-D79E-E3FC0B875051}"/>
              </a:ext>
            </a:extLst>
          </p:cNvPr>
          <p:cNvSpPr>
            <a:spLocks noGrp="1"/>
          </p:cNvSpPr>
          <p:nvPr>
            <p:ph type="dt" sz="half" idx="18"/>
          </p:nvPr>
        </p:nvSpPr>
        <p:spPr/>
        <p:txBody>
          <a:bodyPr/>
          <a:lstStyle/>
          <a:p>
            <a:fld id="{998EC01E-33FA-C846-9717-78104E368617}" type="datetime1">
              <a:rPr lang="en-US" smtClean="0"/>
              <a:t>3/21/24</a:t>
            </a:fld>
            <a:endParaRPr lang="en-US"/>
          </a:p>
        </p:txBody>
      </p:sp>
      <p:sp>
        <p:nvSpPr>
          <p:cNvPr id="4" name="Footer Placeholder 3">
            <a:extLst>
              <a:ext uri="{FF2B5EF4-FFF2-40B4-BE49-F238E27FC236}">
                <a16:creationId xmlns:a16="http://schemas.microsoft.com/office/drawing/2014/main" id="{429F5A69-5B01-AF7F-8026-3B7DF433B218}"/>
              </a:ext>
            </a:extLst>
          </p:cNvPr>
          <p:cNvSpPr>
            <a:spLocks noGrp="1"/>
          </p:cNvSpPr>
          <p:nvPr>
            <p:ph type="ftr" sz="quarter" idx="19"/>
          </p:nvPr>
        </p:nvSpPr>
        <p:spPr/>
        <p:txBody>
          <a:bodyPr/>
          <a:lstStyle/>
          <a:p>
            <a:endParaRPr lang="en-US"/>
          </a:p>
        </p:txBody>
      </p:sp>
      <p:sp>
        <p:nvSpPr>
          <p:cNvPr id="5" name="Slide Number Placeholder 4">
            <a:extLst>
              <a:ext uri="{FF2B5EF4-FFF2-40B4-BE49-F238E27FC236}">
                <a16:creationId xmlns:a16="http://schemas.microsoft.com/office/drawing/2014/main" id="{FE02FC81-5216-82EC-F2F4-D80C3F3AC41F}"/>
              </a:ext>
            </a:extLst>
          </p:cNvPr>
          <p:cNvSpPr>
            <a:spLocks noGrp="1"/>
          </p:cNvSpPr>
          <p:nvPr>
            <p:ph type="sldNum" sz="quarter" idx="20"/>
          </p:nvPr>
        </p:nvSpPr>
        <p:spPr/>
        <p:txBody>
          <a:bodyPr/>
          <a:lstStyle/>
          <a:p>
            <a:fld id="{A5D574CE-C4BB-BE48-B6BD-49297EFA31EB}" type="slidenum">
              <a:rPr lang="en-US" smtClean="0"/>
              <a:pPr/>
              <a:t>‹#›</a:t>
            </a:fld>
            <a:endParaRPr lang="en-US"/>
          </a:p>
        </p:txBody>
      </p:sp>
    </p:spTree>
    <p:extLst>
      <p:ext uri="{BB962C8B-B14F-4D97-AF65-F5344CB8AC3E}">
        <p14:creationId xmlns:p14="http://schemas.microsoft.com/office/powerpoint/2010/main" val="1577373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515AE-E5AE-8C4A-9AAE-5DF9FA156999}"/>
              </a:ext>
            </a:extLst>
          </p:cNvPr>
          <p:cNvSpPr>
            <a:spLocks noGrp="1"/>
          </p:cNvSpPr>
          <p:nvPr>
            <p:ph type="title" hasCustomPrompt="1"/>
          </p:nvPr>
        </p:nvSpPr>
        <p:spPr>
          <a:xfrm>
            <a:off x="1447800" y="1556925"/>
            <a:ext cx="9296400" cy="2910680"/>
          </a:xfrm>
        </p:spPr>
        <p:txBody>
          <a:bodyPr>
            <a:normAutofit/>
          </a:bodyPr>
          <a:lstStyle>
            <a:lvl1pPr algn="ctr">
              <a:defRPr sz="6000"/>
            </a:lvl1pPr>
          </a:lstStyle>
          <a:p>
            <a:r>
              <a:rPr lang="en-US"/>
              <a:t>This is a placeholder for a short, large quote.</a:t>
            </a:r>
          </a:p>
        </p:txBody>
      </p:sp>
      <p:sp>
        <p:nvSpPr>
          <p:cNvPr id="3" name="Content Placeholder 2">
            <a:extLst>
              <a:ext uri="{FF2B5EF4-FFF2-40B4-BE49-F238E27FC236}">
                <a16:creationId xmlns:a16="http://schemas.microsoft.com/office/drawing/2014/main" id="{08F60202-1F64-3F46-8B00-772910E17CCC}"/>
              </a:ext>
            </a:extLst>
          </p:cNvPr>
          <p:cNvSpPr>
            <a:spLocks noGrp="1"/>
          </p:cNvSpPr>
          <p:nvPr>
            <p:ph idx="1" hasCustomPrompt="1"/>
          </p:nvPr>
        </p:nvSpPr>
        <p:spPr>
          <a:xfrm>
            <a:off x="1447800" y="4467605"/>
            <a:ext cx="9296400" cy="508001"/>
          </a:xfrm>
        </p:spPr>
        <p:txBody>
          <a:bodyPr>
            <a:normAutofit/>
          </a:bodyPr>
          <a:lstStyle>
            <a:lvl1pPr marL="0" indent="0">
              <a:buNone/>
              <a:defRPr sz="2000" b="0" i="0">
                <a:latin typeface="Arial" panose="020B0604020202020204" pitchFamily="34" charset="0"/>
                <a:cs typeface="Arial" panose="020B0604020202020204" pitchFamily="34" charset="0"/>
              </a:defRPr>
            </a:lvl1pPr>
            <a:lvl2pPr>
              <a:defRPr b="0" i="0">
                <a:latin typeface="Avenir Next" panose="020B0503020202020204" pitchFamily="34" charset="0"/>
              </a:defRPr>
            </a:lvl2pPr>
            <a:lvl3pPr>
              <a:defRPr b="0" i="0">
                <a:latin typeface="Avenir Next" panose="020B0503020202020204" pitchFamily="34" charset="0"/>
              </a:defRPr>
            </a:lvl3pPr>
            <a:lvl4pPr>
              <a:defRPr b="0" i="0">
                <a:latin typeface="Avenir Next" panose="020B0503020202020204" pitchFamily="34" charset="0"/>
              </a:defRPr>
            </a:lvl4pPr>
            <a:lvl5pPr>
              <a:defRPr b="0" i="0">
                <a:latin typeface="Avenir Next" panose="020B0503020202020204" pitchFamily="34" charset="0"/>
              </a:defRPr>
            </a:lvl5pPr>
          </a:lstStyle>
          <a:p>
            <a:pPr lvl="0"/>
            <a:r>
              <a:rPr lang="en-US"/>
              <a:t>- NAME</a:t>
            </a:r>
          </a:p>
        </p:txBody>
      </p:sp>
      <p:sp>
        <p:nvSpPr>
          <p:cNvPr id="7" name="TextBox 6">
            <a:extLst>
              <a:ext uri="{FF2B5EF4-FFF2-40B4-BE49-F238E27FC236}">
                <a16:creationId xmlns:a16="http://schemas.microsoft.com/office/drawing/2014/main" id="{E7F94AD6-F441-C840-AFB1-32EF501721A4}"/>
              </a:ext>
            </a:extLst>
          </p:cNvPr>
          <p:cNvSpPr txBox="1"/>
          <p:nvPr userDrawn="1"/>
        </p:nvSpPr>
        <p:spPr>
          <a:xfrm>
            <a:off x="5683250" y="1074736"/>
            <a:ext cx="825500" cy="1569660"/>
          </a:xfrm>
          <a:prstGeom prst="rect">
            <a:avLst/>
          </a:prstGeom>
          <a:noFill/>
        </p:spPr>
        <p:txBody>
          <a:bodyPr wrap="square" rtlCol="0">
            <a:spAutoFit/>
          </a:bodyPr>
          <a:lstStyle/>
          <a:p>
            <a:r>
              <a:rPr lang="en-US" sz="9600" b="1" i="0">
                <a:solidFill>
                  <a:schemeClr val="tx2"/>
                </a:solidFill>
                <a:latin typeface="Century Schoolbook" panose="02040604050505020304" pitchFamily="18" charset="0"/>
                <a:ea typeface="Baskerville" panose="02020502070401020303"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6F4553B6-51FB-9547-8345-2D0914D5E60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052143" y="6081528"/>
            <a:ext cx="1868393" cy="545571"/>
          </a:xfrm>
          <a:prstGeom prst="rect">
            <a:avLst/>
          </a:prstGeom>
        </p:spPr>
      </p:pic>
      <p:sp>
        <p:nvSpPr>
          <p:cNvPr id="4" name="Date Placeholder 3">
            <a:extLst>
              <a:ext uri="{FF2B5EF4-FFF2-40B4-BE49-F238E27FC236}">
                <a16:creationId xmlns:a16="http://schemas.microsoft.com/office/drawing/2014/main" id="{156243D2-5EF9-3314-745F-9B2A283D62F2}"/>
              </a:ext>
            </a:extLst>
          </p:cNvPr>
          <p:cNvSpPr>
            <a:spLocks noGrp="1"/>
          </p:cNvSpPr>
          <p:nvPr>
            <p:ph type="dt" sz="half" idx="10"/>
          </p:nvPr>
        </p:nvSpPr>
        <p:spPr/>
        <p:txBody>
          <a:bodyPr/>
          <a:lstStyle/>
          <a:p>
            <a:fld id="{ADA28DF7-CC9C-FF42-A2EC-1A2239CA0AA2}" type="datetime1">
              <a:rPr lang="en-US" smtClean="0"/>
              <a:t>3/21/24</a:t>
            </a:fld>
            <a:endParaRPr lang="en-US"/>
          </a:p>
        </p:txBody>
      </p:sp>
      <p:sp>
        <p:nvSpPr>
          <p:cNvPr id="5" name="Footer Placeholder 4">
            <a:extLst>
              <a:ext uri="{FF2B5EF4-FFF2-40B4-BE49-F238E27FC236}">
                <a16:creationId xmlns:a16="http://schemas.microsoft.com/office/drawing/2014/main" id="{E4A782C4-C858-58B7-792F-8375DF9070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6906C6-EB26-9C6C-3069-27276BF2A6C7}"/>
              </a:ext>
            </a:extLst>
          </p:cNvPr>
          <p:cNvSpPr>
            <a:spLocks noGrp="1"/>
          </p:cNvSpPr>
          <p:nvPr>
            <p:ph type="sldNum" sz="quarter" idx="12"/>
          </p:nvPr>
        </p:nvSpPr>
        <p:spPr/>
        <p:txBody>
          <a:bodyPr/>
          <a:lstStyle/>
          <a:p>
            <a:fld id="{A5D574CE-C4BB-BE48-B6BD-49297EFA31EB}" type="slidenum">
              <a:rPr lang="en-US" smtClean="0"/>
              <a:pPr/>
              <a:t>‹#›</a:t>
            </a:fld>
            <a:endParaRPr lang="en-US"/>
          </a:p>
        </p:txBody>
      </p:sp>
    </p:spTree>
    <p:extLst>
      <p:ext uri="{BB962C8B-B14F-4D97-AF65-F5344CB8AC3E}">
        <p14:creationId xmlns:p14="http://schemas.microsoft.com/office/powerpoint/2010/main" val="1936110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C6EB51A-7088-2A46-B3A6-24C28D655C7E}"/>
              </a:ext>
            </a:extLst>
          </p:cNvPr>
          <p:cNvSpPr/>
          <p:nvPr userDrawn="1"/>
        </p:nvSpPr>
        <p:spPr>
          <a:xfrm>
            <a:off x="0" y="0"/>
            <a:ext cx="6096000" cy="6858000"/>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824B22-4CD1-E543-BF53-6F7B66B7CD39}"/>
              </a:ext>
            </a:extLst>
          </p:cNvPr>
          <p:cNvSpPr>
            <a:spLocks noGrp="1"/>
          </p:cNvSpPr>
          <p:nvPr>
            <p:ph type="title" hasCustomPrompt="1"/>
          </p:nvPr>
        </p:nvSpPr>
        <p:spPr>
          <a:xfrm>
            <a:off x="704850" y="671652"/>
            <a:ext cx="4768298" cy="677861"/>
          </a:xfrm>
        </p:spPr>
        <p:txBody>
          <a:bodyPr anchor="b">
            <a:normAutofit/>
          </a:bodyPr>
          <a:lstStyle>
            <a:lvl1pPr>
              <a:defRPr sz="4400"/>
            </a:lvl1pPr>
          </a:lstStyle>
          <a:p>
            <a:r>
              <a:rPr lang="en-US"/>
              <a:t>Heading</a:t>
            </a:r>
          </a:p>
        </p:txBody>
      </p:sp>
      <p:sp>
        <p:nvSpPr>
          <p:cNvPr id="3" name="Text Placeholder 2">
            <a:extLst>
              <a:ext uri="{FF2B5EF4-FFF2-40B4-BE49-F238E27FC236}">
                <a16:creationId xmlns:a16="http://schemas.microsoft.com/office/drawing/2014/main" id="{A90BDBCB-310A-4E48-949D-174D40BA8D1C}"/>
              </a:ext>
            </a:extLst>
          </p:cNvPr>
          <p:cNvSpPr>
            <a:spLocks noGrp="1"/>
          </p:cNvSpPr>
          <p:nvPr>
            <p:ph type="body" idx="1"/>
          </p:nvPr>
        </p:nvSpPr>
        <p:spPr>
          <a:xfrm>
            <a:off x="704850" y="1608276"/>
            <a:ext cx="4768298" cy="4578072"/>
          </a:xfrm>
        </p:spPr>
        <p:txBody>
          <a:bodyPr/>
          <a:lstStyle>
            <a:lvl1pPr marL="0" indent="0">
              <a:buNone/>
              <a:defRPr sz="2400" b="0" i="0">
                <a:solidFill>
                  <a:schemeClr val="tx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Picture Placeholder 8">
            <a:extLst>
              <a:ext uri="{FF2B5EF4-FFF2-40B4-BE49-F238E27FC236}">
                <a16:creationId xmlns:a16="http://schemas.microsoft.com/office/drawing/2014/main" id="{9AF350CE-DBB2-B74C-A7F2-BCD348808E73}"/>
              </a:ext>
            </a:extLst>
          </p:cNvPr>
          <p:cNvSpPr>
            <a:spLocks noGrp="1"/>
          </p:cNvSpPr>
          <p:nvPr>
            <p:ph type="pic" sz="quarter" idx="10"/>
          </p:nvPr>
        </p:nvSpPr>
        <p:spPr>
          <a:xfrm>
            <a:off x="6096000" y="-1"/>
            <a:ext cx="6096000" cy="5634679"/>
          </a:xfrm>
        </p:spPr>
        <p:txBody>
          <a:bodyPr/>
          <a:lstStyle/>
          <a:p>
            <a:endParaRPr lang="en-US"/>
          </a:p>
        </p:txBody>
      </p:sp>
      <p:sp>
        <p:nvSpPr>
          <p:cNvPr id="10" name="Rectangle 9">
            <a:extLst>
              <a:ext uri="{FF2B5EF4-FFF2-40B4-BE49-F238E27FC236}">
                <a16:creationId xmlns:a16="http://schemas.microsoft.com/office/drawing/2014/main" id="{30DE7731-5380-164F-841C-972173509DDD}"/>
              </a:ext>
            </a:extLst>
          </p:cNvPr>
          <p:cNvSpPr/>
          <p:nvPr userDrawn="1"/>
        </p:nvSpPr>
        <p:spPr>
          <a:xfrm>
            <a:off x="6096000" y="5634680"/>
            <a:ext cx="6096000" cy="12233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
            <a:extLst>
              <a:ext uri="{FF2B5EF4-FFF2-40B4-BE49-F238E27FC236}">
                <a16:creationId xmlns:a16="http://schemas.microsoft.com/office/drawing/2014/main" id="{32048E65-530E-524E-900C-7E74C3B45326}"/>
              </a:ext>
            </a:extLst>
          </p:cNvPr>
          <p:cNvSpPr>
            <a:spLocks noGrp="1"/>
          </p:cNvSpPr>
          <p:nvPr>
            <p:ph type="body" idx="11" hasCustomPrompt="1"/>
          </p:nvPr>
        </p:nvSpPr>
        <p:spPr>
          <a:xfrm>
            <a:off x="6375400" y="6080686"/>
            <a:ext cx="5530850" cy="331305"/>
          </a:xfrm>
        </p:spPr>
        <p:txBody>
          <a:bodyPr>
            <a:normAutofit/>
          </a:bodyPr>
          <a:lstStyle>
            <a:lvl1pPr marL="0" indent="0">
              <a:buNone/>
              <a:defRPr sz="1600" b="0" i="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Image Caption</a:t>
            </a:r>
          </a:p>
        </p:txBody>
      </p:sp>
      <p:sp>
        <p:nvSpPr>
          <p:cNvPr id="4" name="Date Placeholder 3">
            <a:extLst>
              <a:ext uri="{FF2B5EF4-FFF2-40B4-BE49-F238E27FC236}">
                <a16:creationId xmlns:a16="http://schemas.microsoft.com/office/drawing/2014/main" id="{028DA4A8-7F2C-C624-F7B6-0B5D862F8DC4}"/>
              </a:ext>
            </a:extLst>
          </p:cNvPr>
          <p:cNvSpPr>
            <a:spLocks noGrp="1"/>
          </p:cNvSpPr>
          <p:nvPr>
            <p:ph type="dt" sz="half" idx="12"/>
          </p:nvPr>
        </p:nvSpPr>
        <p:spPr/>
        <p:txBody>
          <a:bodyPr/>
          <a:lstStyle/>
          <a:p>
            <a:fld id="{3CA210F6-57C0-6946-8402-5DFD1D5951E2}" type="datetime1">
              <a:rPr lang="en-US" smtClean="0"/>
              <a:t>3/21/24</a:t>
            </a:fld>
            <a:endParaRPr lang="en-US"/>
          </a:p>
        </p:txBody>
      </p:sp>
      <p:sp>
        <p:nvSpPr>
          <p:cNvPr id="5" name="Footer Placeholder 4">
            <a:extLst>
              <a:ext uri="{FF2B5EF4-FFF2-40B4-BE49-F238E27FC236}">
                <a16:creationId xmlns:a16="http://schemas.microsoft.com/office/drawing/2014/main" id="{9CBFD100-5143-9CAC-9331-8803EBF0C231}"/>
              </a:ext>
            </a:extLst>
          </p:cNvPr>
          <p:cNvSpPr>
            <a:spLocks noGrp="1"/>
          </p:cNvSpPr>
          <p:nvPr>
            <p:ph type="ftr" sz="quarter" idx="13"/>
          </p:nvPr>
        </p:nvSpPr>
        <p:spPr/>
        <p:txBody>
          <a:bodyPr/>
          <a:lstStyle/>
          <a:p>
            <a:endParaRPr lang="en-US"/>
          </a:p>
        </p:txBody>
      </p:sp>
      <p:sp>
        <p:nvSpPr>
          <p:cNvPr id="6" name="Slide Number Placeholder 5">
            <a:extLst>
              <a:ext uri="{FF2B5EF4-FFF2-40B4-BE49-F238E27FC236}">
                <a16:creationId xmlns:a16="http://schemas.microsoft.com/office/drawing/2014/main" id="{8C7C6E6E-C4EF-7283-6594-18B46F70D77F}"/>
              </a:ext>
            </a:extLst>
          </p:cNvPr>
          <p:cNvSpPr>
            <a:spLocks noGrp="1"/>
          </p:cNvSpPr>
          <p:nvPr>
            <p:ph type="sldNum" sz="quarter" idx="14"/>
          </p:nvPr>
        </p:nvSpPr>
        <p:spPr/>
        <p:txBody>
          <a:bodyPr/>
          <a:lstStyle/>
          <a:p>
            <a:fld id="{A5D574CE-C4BB-BE48-B6BD-49297EFA31EB}" type="slidenum">
              <a:rPr lang="en-US" smtClean="0"/>
              <a:pPr/>
              <a:t>‹#›</a:t>
            </a:fld>
            <a:endParaRPr lang="en-US"/>
          </a:p>
        </p:txBody>
      </p:sp>
    </p:spTree>
    <p:extLst>
      <p:ext uri="{BB962C8B-B14F-4D97-AF65-F5344CB8AC3E}">
        <p14:creationId xmlns:p14="http://schemas.microsoft.com/office/powerpoint/2010/main" val="3502468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0DE7731-5380-164F-841C-972173509DDD}"/>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824B22-4CD1-E543-BF53-6F7B66B7CD39}"/>
              </a:ext>
            </a:extLst>
          </p:cNvPr>
          <p:cNvSpPr>
            <a:spLocks noGrp="1"/>
          </p:cNvSpPr>
          <p:nvPr>
            <p:ph type="title" hasCustomPrompt="1"/>
          </p:nvPr>
        </p:nvSpPr>
        <p:spPr>
          <a:xfrm>
            <a:off x="6375400" y="1028960"/>
            <a:ext cx="5273261" cy="677861"/>
          </a:xfrm>
        </p:spPr>
        <p:txBody>
          <a:bodyPr anchor="b">
            <a:normAutofit/>
          </a:bodyPr>
          <a:lstStyle>
            <a:lvl1pPr>
              <a:defRPr sz="4400">
                <a:solidFill>
                  <a:schemeClr val="bg1"/>
                </a:solidFill>
              </a:defRPr>
            </a:lvl1pPr>
          </a:lstStyle>
          <a:p>
            <a:r>
              <a:rPr lang="en-US"/>
              <a:t>Heading</a:t>
            </a:r>
          </a:p>
        </p:txBody>
      </p:sp>
      <p:sp>
        <p:nvSpPr>
          <p:cNvPr id="3" name="Text Placeholder 2">
            <a:extLst>
              <a:ext uri="{FF2B5EF4-FFF2-40B4-BE49-F238E27FC236}">
                <a16:creationId xmlns:a16="http://schemas.microsoft.com/office/drawing/2014/main" id="{A90BDBCB-310A-4E48-949D-174D40BA8D1C}"/>
              </a:ext>
            </a:extLst>
          </p:cNvPr>
          <p:cNvSpPr>
            <a:spLocks noGrp="1"/>
          </p:cNvSpPr>
          <p:nvPr>
            <p:ph type="body" idx="1"/>
          </p:nvPr>
        </p:nvSpPr>
        <p:spPr>
          <a:xfrm>
            <a:off x="6375400" y="1965584"/>
            <a:ext cx="5273261" cy="3863456"/>
          </a:xfrm>
        </p:spPr>
        <p:txBody>
          <a:bodyPr/>
          <a:lstStyle>
            <a:lvl1pPr marL="0" indent="0">
              <a:buNone/>
              <a:defRPr sz="2400" b="0" i="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Picture Placeholder 8">
            <a:extLst>
              <a:ext uri="{FF2B5EF4-FFF2-40B4-BE49-F238E27FC236}">
                <a16:creationId xmlns:a16="http://schemas.microsoft.com/office/drawing/2014/main" id="{9AF350CE-DBB2-B74C-A7F2-BCD348808E73}"/>
              </a:ext>
            </a:extLst>
          </p:cNvPr>
          <p:cNvSpPr>
            <a:spLocks noGrp="1"/>
          </p:cNvSpPr>
          <p:nvPr>
            <p:ph type="pic" sz="quarter" idx="10"/>
          </p:nvPr>
        </p:nvSpPr>
        <p:spPr>
          <a:xfrm>
            <a:off x="-832709" y="287339"/>
            <a:ext cx="6649309" cy="6332965"/>
          </a:xfrm>
          <a:prstGeom prst="roundRect">
            <a:avLst/>
          </a:prstGeom>
        </p:spPr>
        <p:txBody>
          <a:bodyPr/>
          <a:lstStyle/>
          <a:p>
            <a:endParaRPr lang="en-US"/>
          </a:p>
        </p:txBody>
      </p:sp>
      <p:pic>
        <p:nvPicPr>
          <p:cNvPr id="8" name="Picture 7">
            <a:extLst>
              <a:ext uri="{FF2B5EF4-FFF2-40B4-BE49-F238E27FC236}">
                <a16:creationId xmlns:a16="http://schemas.microsoft.com/office/drawing/2014/main" id="{C147EEC9-79CC-3A43-BA9B-1305D88FF1A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045700" y="6088323"/>
            <a:ext cx="1881280" cy="531981"/>
          </a:xfrm>
          <a:prstGeom prst="rect">
            <a:avLst/>
          </a:prstGeom>
        </p:spPr>
      </p:pic>
      <p:sp>
        <p:nvSpPr>
          <p:cNvPr id="4" name="Date Placeholder 3">
            <a:extLst>
              <a:ext uri="{FF2B5EF4-FFF2-40B4-BE49-F238E27FC236}">
                <a16:creationId xmlns:a16="http://schemas.microsoft.com/office/drawing/2014/main" id="{82B3B7E5-179F-E612-278C-A77C59DE1C87}"/>
              </a:ext>
            </a:extLst>
          </p:cNvPr>
          <p:cNvSpPr>
            <a:spLocks noGrp="1"/>
          </p:cNvSpPr>
          <p:nvPr>
            <p:ph type="dt" sz="half" idx="11"/>
          </p:nvPr>
        </p:nvSpPr>
        <p:spPr/>
        <p:txBody>
          <a:bodyPr/>
          <a:lstStyle/>
          <a:p>
            <a:fld id="{29D26051-5714-894F-B0BA-0E67C0320CCE}" type="datetime1">
              <a:rPr lang="en-US" smtClean="0"/>
              <a:t>3/21/24</a:t>
            </a:fld>
            <a:endParaRPr lang="en-US"/>
          </a:p>
        </p:txBody>
      </p:sp>
      <p:sp>
        <p:nvSpPr>
          <p:cNvPr id="5" name="Footer Placeholder 4">
            <a:extLst>
              <a:ext uri="{FF2B5EF4-FFF2-40B4-BE49-F238E27FC236}">
                <a16:creationId xmlns:a16="http://schemas.microsoft.com/office/drawing/2014/main" id="{0BC49E87-7014-E94A-FDE8-2F8384B0600C}"/>
              </a:ext>
            </a:extLst>
          </p:cNvPr>
          <p:cNvSpPr>
            <a:spLocks noGrp="1"/>
          </p:cNvSpPr>
          <p:nvPr>
            <p:ph type="ftr" sz="quarter" idx="12"/>
          </p:nvPr>
        </p:nvSpPr>
        <p:spPr/>
        <p:txBody>
          <a:bodyPr/>
          <a:lstStyle/>
          <a:p>
            <a:endParaRPr lang="en-US"/>
          </a:p>
        </p:txBody>
      </p:sp>
      <p:sp>
        <p:nvSpPr>
          <p:cNvPr id="6" name="Slide Number Placeholder 5">
            <a:extLst>
              <a:ext uri="{FF2B5EF4-FFF2-40B4-BE49-F238E27FC236}">
                <a16:creationId xmlns:a16="http://schemas.microsoft.com/office/drawing/2014/main" id="{35965FB3-814E-3A20-C54E-00DB3CB29295}"/>
              </a:ext>
            </a:extLst>
          </p:cNvPr>
          <p:cNvSpPr>
            <a:spLocks noGrp="1"/>
          </p:cNvSpPr>
          <p:nvPr>
            <p:ph type="sldNum" sz="quarter" idx="13"/>
          </p:nvPr>
        </p:nvSpPr>
        <p:spPr/>
        <p:txBody>
          <a:bodyPr/>
          <a:lstStyle/>
          <a:p>
            <a:fld id="{A5D574CE-C4BB-BE48-B6BD-49297EFA31EB}" type="slidenum">
              <a:rPr lang="en-US" smtClean="0"/>
              <a:pPr/>
              <a:t>‹#›</a:t>
            </a:fld>
            <a:endParaRPr lang="en-US"/>
          </a:p>
        </p:txBody>
      </p:sp>
    </p:spTree>
    <p:extLst>
      <p:ext uri="{BB962C8B-B14F-4D97-AF65-F5344CB8AC3E}">
        <p14:creationId xmlns:p14="http://schemas.microsoft.com/office/powerpoint/2010/main" val="4278565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9FF9B86-04BC-7948-8039-EDB99DDFEF13}"/>
              </a:ext>
            </a:extLst>
          </p:cNvPr>
          <p:cNvSpPr>
            <a:spLocks noGrp="1"/>
          </p:cNvSpPr>
          <p:nvPr>
            <p:ph type="title" hasCustomPrompt="1"/>
          </p:nvPr>
        </p:nvSpPr>
        <p:spPr>
          <a:xfrm>
            <a:off x="704851" y="686680"/>
            <a:ext cx="10731775" cy="677861"/>
          </a:xfrm>
        </p:spPr>
        <p:txBody>
          <a:bodyPr anchor="b">
            <a:normAutofit/>
          </a:bodyPr>
          <a:lstStyle>
            <a:lvl1pPr>
              <a:defRPr sz="4400">
                <a:solidFill>
                  <a:schemeClr val="tx2"/>
                </a:solidFill>
              </a:defRPr>
            </a:lvl1pPr>
          </a:lstStyle>
          <a:p>
            <a:r>
              <a:rPr lang="en-US"/>
              <a:t>Heading</a:t>
            </a:r>
          </a:p>
        </p:txBody>
      </p:sp>
      <p:sp>
        <p:nvSpPr>
          <p:cNvPr id="9" name="Text Placeholder 2">
            <a:extLst>
              <a:ext uri="{FF2B5EF4-FFF2-40B4-BE49-F238E27FC236}">
                <a16:creationId xmlns:a16="http://schemas.microsoft.com/office/drawing/2014/main" id="{2599398A-E4BE-5C42-B643-F1FA7EDA9197}"/>
              </a:ext>
            </a:extLst>
          </p:cNvPr>
          <p:cNvSpPr>
            <a:spLocks noGrp="1"/>
          </p:cNvSpPr>
          <p:nvPr>
            <p:ph type="body" idx="1"/>
          </p:nvPr>
        </p:nvSpPr>
        <p:spPr>
          <a:xfrm>
            <a:off x="704850" y="2305878"/>
            <a:ext cx="5391150" cy="3865442"/>
          </a:xfrm>
        </p:spPr>
        <p:txBody>
          <a:bodyPr>
            <a:normAutofit/>
          </a:bodyPr>
          <a:lstStyle>
            <a:lvl1pPr marL="0" indent="0">
              <a:buNone/>
              <a:defRPr sz="1800" b="0" i="0">
                <a:solidFill>
                  <a:schemeClr val="tx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2" name="Picture 11">
            <a:extLst>
              <a:ext uri="{FF2B5EF4-FFF2-40B4-BE49-F238E27FC236}">
                <a16:creationId xmlns:a16="http://schemas.microsoft.com/office/drawing/2014/main" id="{077E0418-69C8-694D-8D09-CACC8372E0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052143" y="6081528"/>
            <a:ext cx="1868393" cy="545571"/>
          </a:xfrm>
          <a:prstGeom prst="rect">
            <a:avLst/>
          </a:prstGeom>
        </p:spPr>
      </p:pic>
      <p:sp>
        <p:nvSpPr>
          <p:cNvPr id="15" name="Text Placeholder 13">
            <a:extLst>
              <a:ext uri="{FF2B5EF4-FFF2-40B4-BE49-F238E27FC236}">
                <a16:creationId xmlns:a16="http://schemas.microsoft.com/office/drawing/2014/main" id="{76ACF98F-6E56-F244-8F51-15C57466D822}"/>
              </a:ext>
            </a:extLst>
          </p:cNvPr>
          <p:cNvSpPr>
            <a:spLocks noGrp="1"/>
          </p:cNvSpPr>
          <p:nvPr>
            <p:ph type="body" sz="quarter" idx="10"/>
          </p:nvPr>
        </p:nvSpPr>
        <p:spPr>
          <a:xfrm>
            <a:off x="6381750" y="2812892"/>
            <a:ext cx="5054876" cy="3018065"/>
          </a:xfrm>
        </p:spPr>
        <p:txBody>
          <a:bodyPr/>
          <a:lstStyle>
            <a:lvl1pPr marL="228600" indent="-228600">
              <a:buClr>
                <a:schemeClr val="tx2"/>
              </a:buClr>
              <a:buFont typeface="Courier New" panose="02070309020205020404" pitchFamily="49" charset="0"/>
              <a:buChar char="o"/>
              <a:defRPr sz="1800"/>
            </a:lvl1pPr>
            <a:lvl2pPr marL="685800" indent="-228600">
              <a:buClr>
                <a:schemeClr val="tx2"/>
              </a:buClr>
              <a:buFont typeface="Courier New" panose="02070309020205020404" pitchFamily="49" charset="0"/>
              <a:buChar char="o"/>
              <a:defRPr sz="1800"/>
            </a:lvl2pPr>
            <a:lvl3pPr marL="1143000" indent="-228600">
              <a:buClr>
                <a:schemeClr val="tx2"/>
              </a:buClr>
              <a:buFont typeface="Courier New" panose="02070309020205020404" pitchFamily="49" charset="0"/>
              <a:buChar char="o"/>
              <a:defRPr sz="1800" b="1" i="0">
                <a:latin typeface="Arial" panose="020B0604020202020204" pitchFamily="34" charset="0"/>
              </a:defRPr>
            </a:lvl3pPr>
            <a:lvl4pPr marL="1600200" indent="-228600">
              <a:buClr>
                <a:schemeClr val="accent6"/>
              </a:buClr>
              <a:buFont typeface="Courier New" panose="02070309020205020404" pitchFamily="49" charset="0"/>
              <a:buChar char="o"/>
              <a:defRPr/>
            </a:lvl4pPr>
            <a:lvl5pPr marL="2057400" indent="-228600">
              <a:buClr>
                <a:schemeClr val="accent6"/>
              </a:buClr>
              <a:buFont typeface="Courier New" panose="02070309020205020404" pitchFamily="49" charset="0"/>
              <a:buChar char="o"/>
              <a:defRPr/>
            </a:lvl5pPr>
          </a:lstStyle>
          <a:p>
            <a:pPr lvl="0"/>
            <a:r>
              <a:rPr lang="en-US"/>
              <a:t>Click to edit Master text styles</a:t>
            </a:r>
          </a:p>
          <a:p>
            <a:pPr lvl="1"/>
            <a:r>
              <a:rPr lang="en-US"/>
              <a:t>Second level</a:t>
            </a:r>
          </a:p>
          <a:p>
            <a:pPr lvl="2"/>
            <a:r>
              <a:rPr lang="en-US"/>
              <a:t>Third level</a:t>
            </a:r>
          </a:p>
        </p:txBody>
      </p:sp>
      <p:sp>
        <p:nvSpPr>
          <p:cNvPr id="16" name="Text Placeholder 2">
            <a:extLst>
              <a:ext uri="{FF2B5EF4-FFF2-40B4-BE49-F238E27FC236}">
                <a16:creationId xmlns:a16="http://schemas.microsoft.com/office/drawing/2014/main" id="{A9BB5D38-2575-5B41-802A-698BF047B9D1}"/>
              </a:ext>
            </a:extLst>
          </p:cNvPr>
          <p:cNvSpPr>
            <a:spLocks noGrp="1"/>
          </p:cNvSpPr>
          <p:nvPr>
            <p:ph type="body" idx="11"/>
          </p:nvPr>
        </p:nvSpPr>
        <p:spPr>
          <a:xfrm>
            <a:off x="6381749" y="2305878"/>
            <a:ext cx="5054876" cy="420515"/>
          </a:xfrm>
        </p:spPr>
        <p:txBody>
          <a:bodyPr anchor="b">
            <a:normAutofit/>
          </a:bodyPr>
          <a:lstStyle>
            <a:lvl1pPr marL="0" indent="0">
              <a:buNone/>
              <a:defRPr sz="1800" b="1" i="0">
                <a:solidFill>
                  <a:schemeClr val="accent6"/>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17">
            <a:extLst>
              <a:ext uri="{FF2B5EF4-FFF2-40B4-BE49-F238E27FC236}">
                <a16:creationId xmlns:a16="http://schemas.microsoft.com/office/drawing/2014/main" id="{666A637D-A20D-654D-9EE7-6881CD6BACBD}"/>
              </a:ext>
            </a:extLst>
          </p:cNvPr>
          <p:cNvSpPr>
            <a:spLocks noGrp="1"/>
          </p:cNvSpPr>
          <p:nvPr>
            <p:ph type="body" sz="quarter" idx="12" hasCustomPrompt="1"/>
          </p:nvPr>
        </p:nvSpPr>
        <p:spPr>
          <a:xfrm>
            <a:off x="704850" y="1463332"/>
            <a:ext cx="10731775" cy="588962"/>
          </a:xfrm>
        </p:spPr>
        <p:txBody>
          <a:bodyPr>
            <a:normAutofit/>
          </a:bodyPr>
          <a:lstStyle>
            <a:lvl1pPr marL="0" indent="0">
              <a:buNone/>
              <a:defRPr sz="2000">
                <a:solidFill>
                  <a:schemeClr val="bg2"/>
                </a:solidFill>
              </a:defRPr>
            </a:lvl1pPr>
          </a:lstStyle>
          <a:p>
            <a:pPr lvl="0"/>
            <a:r>
              <a:rPr lang="en-US"/>
              <a:t>SUBHEAD</a:t>
            </a:r>
          </a:p>
        </p:txBody>
      </p:sp>
      <p:sp>
        <p:nvSpPr>
          <p:cNvPr id="2" name="Date Placeholder 1">
            <a:extLst>
              <a:ext uri="{FF2B5EF4-FFF2-40B4-BE49-F238E27FC236}">
                <a16:creationId xmlns:a16="http://schemas.microsoft.com/office/drawing/2014/main" id="{1761E1C6-B383-AF2A-63BD-B1FAD0F13C5A}"/>
              </a:ext>
            </a:extLst>
          </p:cNvPr>
          <p:cNvSpPr>
            <a:spLocks noGrp="1"/>
          </p:cNvSpPr>
          <p:nvPr>
            <p:ph type="dt" sz="half" idx="13"/>
          </p:nvPr>
        </p:nvSpPr>
        <p:spPr/>
        <p:txBody>
          <a:bodyPr/>
          <a:lstStyle/>
          <a:p>
            <a:fld id="{8D321462-0985-734C-B087-7893FBD0D1C5}" type="datetime1">
              <a:rPr lang="en-US" smtClean="0"/>
              <a:t>3/21/24</a:t>
            </a:fld>
            <a:endParaRPr lang="en-US"/>
          </a:p>
        </p:txBody>
      </p:sp>
      <p:sp>
        <p:nvSpPr>
          <p:cNvPr id="3" name="Footer Placeholder 2">
            <a:extLst>
              <a:ext uri="{FF2B5EF4-FFF2-40B4-BE49-F238E27FC236}">
                <a16:creationId xmlns:a16="http://schemas.microsoft.com/office/drawing/2014/main" id="{AF40662D-1AF2-0D0B-F663-04B9FE37BB71}"/>
              </a:ext>
            </a:extLst>
          </p:cNvPr>
          <p:cNvSpPr>
            <a:spLocks noGrp="1"/>
          </p:cNvSpPr>
          <p:nvPr>
            <p:ph type="ftr" sz="quarter" idx="14"/>
          </p:nvPr>
        </p:nvSpPr>
        <p:spPr/>
        <p:txBody>
          <a:bodyPr/>
          <a:lstStyle/>
          <a:p>
            <a:endParaRPr lang="en-US"/>
          </a:p>
        </p:txBody>
      </p:sp>
      <p:sp>
        <p:nvSpPr>
          <p:cNvPr id="4" name="Slide Number Placeholder 3">
            <a:extLst>
              <a:ext uri="{FF2B5EF4-FFF2-40B4-BE49-F238E27FC236}">
                <a16:creationId xmlns:a16="http://schemas.microsoft.com/office/drawing/2014/main" id="{AD6615DF-3D04-F121-FEB0-FB640E8FC96D}"/>
              </a:ext>
            </a:extLst>
          </p:cNvPr>
          <p:cNvSpPr>
            <a:spLocks noGrp="1"/>
          </p:cNvSpPr>
          <p:nvPr>
            <p:ph type="sldNum" sz="quarter" idx="15"/>
          </p:nvPr>
        </p:nvSpPr>
        <p:spPr/>
        <p:txBody>
          <a:bodyPr/>
          <a:lstStyle/>
          <a:p>
            <a:fld id="{A5D574CE-C4BB-BE48-B6BD-49297EFA31EB}" type="slidenum">
              <a:rPr lang="en-US" smtClean="0"/>
              <a:pPr/>
              <a:t>‹#›</a:t>
            </a:fld>
            <a:endParaRPr lang="en-US"/>
          </a:p>
        </p:txBody>
      </p:sp>
    </p:spTree>
    <p:extLst>
      <p:ext uri="{BB962C8B-B14F-4D97-AF65-F5344CB8AC3E}">
        <p14:creationId xmlns:p14="http://schemas.microsoft.com/office/powerpoint/2010/main" val="1011661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77E0418-69C8-694D-8D09-CACC8372E0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052143" y="6081528"/>
            <a:ext cx="1868393" cy="545571"/>
          </a:xfrm>
          <a:prstGeom prst="rect">
            <a:avLst/>
          </a:prstGeom>
        </p:spPr>
      </p:pic>
      <p:sp>
        <p:nvSpPr>
          <p:cNvPr id="14" name="Text Placeholder 13">
            <a:extLst>
              <a:ext uri="{FF2B5EF4-FFF2-40B4-BE49-F238E27FC236}">
                <a16:creationId xmlns:a16="http://schemas.microsoft.com/office/drawing/2014/main" id="{0751F108-4B56-8446-94C7-6806F091D597}"/>
              </a:ext>
            </a:extLst>
          </p:cNvPr>
          <p:cNvSpPr>
            <a:spLocks noGrp="1"/>
          </p:cNvSpPr>
          <p:nvPr>
            <p:ph type="body" sz="quarter" idx="10" hasCustomPrompt="1"/>
          </p:nvPr>
        </p:nvSpPr>
        <p:spPr>
          <a:xfrm>
            <a:off x="8174442" y="2564244"/>
            <a:ext cx="3262183" cy="1824675"/>
          </a:xfrm>
        </p:spPr>
        <p:txBody>
          <a:bodyPr>
            <a:normAutofit/>
          </a:bodyPr>
          <a:lstStyle>
            <a:lvl1pPr marL="0" indent="0">
              <a:lnSpc>
                <a:spcPct val="100000"/>
              </a:lnSpc>
              <a:buClr>
                <a:schemeClr val="accent6"/>
              </a:buClr>
              <a:buFont typeface="Courier New" panose="02070309020205020404" pitchFamily="49" charset="0"/>
              <a:buNone/>
              <a:defRPr sz="2000">
                <a:solidFill>
                  <a:schemeClr val="accent6"/>
                </a:solidFill>
              </a:defRPr>
            </a:lvl1pPr>
            <a:lvl2pPr marL="457200" indent="0">
              <a:buClr>
                <a:schemeClr val="accent6"/>
              </a:buClr>
              <a:buFont typeface="Courier New" panose="02070309020205020404" pitchFamily="49" charset="0"/>
              <a:buNone/>
              <a:defRPr sz="2000"/>
            </a:lvl2pPr>
            <a:lvl3pPr marL="914400" indent="0">
              <a:buClr>
                <a:schemeClr val="accent6"/>
              </a:buClr>
              <a:buFont typeface="Courier New" panose="02070309020205020404" pitchFamily="49" charset="0"/>
              <a:buNone/>
              <a:defRPr sz="2000" b="0" i="0">
                <a:latin typeface="Avenir Next Medium" panose="020B0503020202020204" pitchFamily="34" charset="0"/>
              </a:defRPr>
            </a:lvl3pPr>
            <a:lvl4pPr marL="1600200" indent="-228600">
              <a:buClr>
                <a:schemeClr val="accent6"/>
              </a:buClr>
              <a:buFont typeface="Courier New" panose="02070309020205020404" pitchFamily="49" charset="0"/>
              <a:buChar char="o"/>
              <a:defRPr/>
            </a:lvl4pPr>
            <a:lvl5pPr marL="2057400" indent="-228600">
              <a:buClr>
                <a:schemeClr val="accent6"/>
              </a:buClr>
              <a:buFont typeface="Courier New" panose="02070309020205020404" pitchFamily="49" charset="0"/>
              <a:buChar char="o"/>
              <a:defRPr/>
            </a:lvl5pPr>
          </a:lstStyle>
          <a:p>
            <a:pPr lvl="0"/>
            <a:r>
              <a:rPr lang="en-US"/>
              <a:t>CALLOUT STATEMENT PLACEHOLDER TEXT. ADJUST THE TEXT BOX AND BRACKET LENGTH TO FIT THE AMOUNT OF TEXT IN THE CALLOUT. </a:t>
            </a:r>
          </a:p>
        </p:txBody>
      </p:sp>
      <p:grpSp>
        <p:nvGrpSpPr>
          <p:cNvPr id="7" name="Group 6">
            <a:extLst>
              <a:ext uri="{FF2B5EF4-FFF2-40B4-BE49-F238E27FC236}">
                <a16:creationId xmlns:a16="http://schemas.microsoft.com/office/drawing/2014/main" id="{D630F28A-CDA9-7D48-9D73-1503281E7300}"/>
              </a:ext>
            </a:extLst>
          </p:cNvPr>
          <p:cNvGrpSpPr/>
          <p:nvPr userDrawn="1"/>
        </p:nvGrpSpPr>
        <p:grpSpPr>
          <a:xfrm>
            <a:off x="7977819" y="2306124"/>
            <a:ext cx="472795" cy="2317580"/>
            <a:chOff x="1504950" y="1122363"/>
            <a:chExt cx="1363038" cy="4135437"/>
          </a:xfrm>
        </p:grpSpPr>
        <p:cxnSp>
          <p:nvCxnSpPr>
            <p:cNvPr id="11" name="Straight Connector 10">
              <a:extLst>
                <a:ext uri="{FF2B5EF4-FFF2-40B4-BE49-F238E27FC236}">
                  <a16:creationId xmlns:a16="http://schemas.microsoft.com/office/drawing/2014/main" id="{8E56476B-DD48-9946-99D9-6BB5C91CD5DF}"/>
                </a:ext>
              </a:extLst>
            </p:cNvPr>
            <p:cNvCxnSpPr/>
            <p:nvPr/>
          </p:nvCxnSpPr>
          <p:spPr>
            <a:xfrm flipH="1">
              <a:off x="1504950" y="1122363"/>
              <a:ext cx="1363038" cy="0"/>
            </a:xfrm>
            <a:prstGeom prst="line">
              <a:avLst/>
            </a:prstGeom>
            <a:ln w="38100">
              <a:solidFill>
                <a:schemeClr val="accent1"/>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051CA40A-8361-F749-BCAE-CBEFCB8A322E}"/>
                </a:ext>
              </a:extLst>
            </p:cNvPr>
            <p:cNvCxnSpPr/>
            <p:nvPr/>
          </p:nvCxnSpPr>
          <p:spPr>
            <a:xfrm>
              <a:off x="1524000" y="1122363"/>
              <a:ext cx="0" cy="4135437"/>
            </a:xfrm>
            <a:prstGeom prst="line">
              <a:avLst/>
            </a:prstGeom>
            <a:ln w="38100">
              <a:solidFill>
                <a:schemeClr val="accent1"/>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AA40B350-97AE-7E41-AF08-92A81D26EA64}"/>
                </a:ext>
              </a:extLst>
            </p:cNvPr>
            <p:cNvCxnSpPr/>
            <p:nvPr/>
          </p:nvCxnSpPr>
          <p:spPr>
            <a:xfrm>
              <a:off x="1504950" y="5257800"/>
              <a:ext cx="1363038" cy="0"/>
            </a:xfrm>
            <a:prstGeom prst="line">
              <a:avLst/>
            </a:prstGeom>
            <a:ln w="38100">
              <a:solidFill>
                <a:schemeClr val="accent1"/>
              </a:solidFill>
            </a:ln>
          </p:spPr>
          <p:style>
            <a:lnRef idx="1">
              <a:schemeClr val="dk1"/>
            </a:lnRef>
            <a:fillRef idx="0">
              <a:schemeClr val="dk1"/>
            </a:fillRef>
            <a:effectRef idx="0">
              <a:schemeClr val="dk1"/>
            </a:effectRef>
            <a:fontRef idx="minor">
              <a:schemeClr val="tx1"/>
            </a:fontRef>
          </p:style>
        </p:cxnSp>
      </p:grpSp>
      <p:sp>
        <p:nvSpPr>
          <p:cNvPr id="17" name="Title 1">
            <a:extLst>
              <a:ext uri="{FF2B5EF4-FFF2-40B4-BE49-F238E27FC236}">
                <a16:creationId xmlns:a16="http://schemas.microsoft.com/office/drawing/2014/main" id="{1447F169-E97E-D64F-8C4A-338153BBB18B}"/>
              </a:ext>
            </a:extLst>
          </p:cNvPr>
          <p:cNvSpPr>
            <a:spLocks noGrp="1"/>
          </p:cNvSpPr>
          <p:nvPr>
            <p:ph type="title" hasCustomPrompt="1"/>
          </p:nvPr>
        </p:nvSpPr>
        <p:spPr>
          <a:xfrm>
            <a:off x="704851" y="686680"/>
            <a:ext cx="10731775" cy="677861"/>
          </a:xfrm>
        </p:spPr>
        <p:txBody>
          <a:bodyPr anchor="b">
            <a:normAutofit/>
          </a:bodyPr>
          <a:lstStyle>
            <a:lvl1pPr>
              <a:defRPr sz="4400">
                <a:solidFill>
                  <a:schemeClr val="tx2"/>
                </a:solidFill>
              </a:defRPr>
            </a:lvl1pPr>
          </a:lstStyle>
          <a:p>
            <a:r>
              <a:rPr lang="en-US"/>
              <a:t>Heading</a:t>
            </a:r>
          </a:p>
        </p:txBody>
      </p:sp>
      <p:sp>
        <p:nvSpPr>
          <p:cNvPr id="18" name="Text Placeholder 2">
            <a:extLst>
              <a:ext uri="{FF2B5EF4-FFF2-40B4-BE49-F238E27FC236}">
                <a16:creationId xmlns:a16="http://schemas.microsoft.com/office/drawing/2014/main" id="{961766F1-F591-934F-B81C-80380C1A48B2}"/>
              </a:ext>
            </a:extLst>
          </p:cNvPr>
          <p:cNvSpPr>
            <a:spLocks noGrp="1"/>
          </p:cNvSpPr>
          <p:nvPr>
            <p:ph type="body" idx="1"/>
          </p:nvPr>
        </p:nvSpPr>
        <p:spPr>
          <a:xfrm>
            <a:off x="704850" y="2305878"/>
            <a:ext cx="6770778" cy="3865435"/>
          </a:xfrm>
        </p:spPr>
        <p:txBody>
          <a:bodyPr>
            <a:normAutofit/>
          </a:bodyPr>
          <a:lstStyle>
            <a:lvl1pPr marL="0" indent="0">
              <a:buNone/>
              <a:defRPr sz="1800" b="0" i="0">
                <a:solidFill>
                  <a:schemeClr val="tx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9" name="Text Placeholder 17">
            <a:extLst>
              <a:ext uri="{FF2B5EF4-FFF2-40B4-BE49-F238E27FC236}">
                <a16:creationId xmlns:a16="http://schemas.microsoft.com/office/drawing/2014/main" id="{2F1ED104-0749-9D45-AEC9-40ACA7E4BD84}"/>
              </a:ext>
            </a:extLst>
          </p:cNvPr>
          <p:cNvSpPr>
            <a:spLocks noGrp="1"/>
          </p:cNvSpPr>
          <p:nvPr>
            <p:ph type="body" sz="quarter" idx="12" hasCustomPrompt="1"/>
          </p:nvPr>
        </p:nvSpPr>
        <p:spPr>
          <a:xfrm>
            <a:off x="704850" y="1463332"/>
            <a:ext cx="10731775" cy="588962"/>
          </a:xfrm>
        </p:spPr>
        <p:txBody>
          <a:bodyPr>
            <a:normAutofit/>
          </a:bodyPr>
          <a:lstStyle>
            <a:lvl1pPr marL="0" indent="0">
              <a:buNone/>
              <a:defRPr sz="2000">
                <a:solidFill>
                  <a:schemeClr val="bg2"/>
                </a:solidFill>
              </a:defRPr>
            </a:lvl1pPr>
          </a:lstStyle>
          <a:p>
            <a:pPr lvl="0"/>
            <a:r>
              <a:rPr lang="en-US"/>
              <a:t>SUBHEAD</a:t>
            </a:r>
          </a:p>
        </p:txBody>
      </p:sp>
      <p:sp>
        <p:nvSpPr>
          <p:cNvPr id="2" name="Date Placeholder 1">
            <a:extLst>
              <a:ext uri="{FF2B5EF4-FFF2-40B4-BE49-F238E27FC236}">
                <a16:creationId xmlns:a16="http://schemas.microsoft.com/office/drawing/2014/main" id="{7FAC7C81-C2B9-9570-EA1B-36D2990B8D68}"/>
              </a:ext>
            </a:extLst>
          </p:cNvPr>
          <p:cNvSpPr>
            <a:spLocks noGrp="1"/>
          </p:cNvSpPr>
          <p:nvPr>
            <p:ph type="dt" sz="half" idx="13"/>
          </p:nvPr>
        </p:nvSpPr>
        <p:spPr/>
        <p:txBody>
          <a:bodyPr/>
          <a:lstStyle/>
          <a:p>
            <a:fld id="{1F77E886-F802-2143-B929-1AF8913510BB}" type="datetime1">
              <a:rPr lang="en-US" smtClean="0"/>
              <a:t>3/21/24</a:t>
            </a:fld>
            <a:endParaRPr lang="en-US"/>
          </a:p>
        </p:txBody>
      </p:sp>
      <p:sp>
        <p:nvSpPr>
          <p:cNvPr id="3" name="Footer Placeholder 2">
            <a:extLst>
              <a:ext uri="{FF2B5EF4-FFF2-40B4-BE49-F238E27FC236}">
                <a16:creationId xmlns:a16="http://schemas.microsoft.com/office/drawing/2014/main" id="{43908A4D-F4AC-F799-CEC5-179383F39FF0}"/>
              </a:ext>
            </a:extLst>
          </p:cNvPr>
          <p:cNvSpPr>
            <a:spLocks noGrp="1"/>
          </p:cNvSpPr>
          <p:nvPr>
            <p:ph type="ftr" sz="quarter" idx="14"/>
          </p:nvPr>
        </p:nvSpPr>
        <p:spPr/>
        <p:txBody>
          <a:bodyPr/>
          <a:lstStyle/>
          <a:p>
            <a:endParaRPr lang="en-US"/>
          </a:p>
        </p:txBody>
      </p:sp>
      <p:sp>
        <p:nvSpPr>
          <p:cNvPr id="4" name="Slide Number Placeholder 3">
            <a:extLst>
              <a:ext uri="{FF2B5EF4-FFF2-40B4-BE49-F238E27FC236}">
                <a16:creationId xmlns:a16="http://schemas.microsoft.com/office/drawing/2014/main" id="{4FCB7234-E9EE-393F-FF5A-BA9D19C8445A}"/>
              </a:ext>
            </a:extLst>
          </p:cNvPr>
          <p:cNvSpPr>
            <a:spLocks noGrp="1"/>
          </p:cNvSpPr>
          <p:nvPr>
            <p:ph type="sldNum" sz="quarter" idx="15"/>
          </p:nvPr>
        </p:nvSpPr>
        <p:spPr/>
        <p:txBody>
          <a:bodyPr/>
          <a:lstStyle/>
          <a:p>
            <a:fld id="{A5D574CE-C4BB-BE48-B6BD-49297EFA31EB}" type="slidenum">
              <a:rPr lang="en-US" smtClean="0"/>
              <a:pPr/>
              <a:t>‹#›</a:t>
            </a:fld>
            <a:endParaRPr lang="en-US"/>
          </a:p>
        </p:txBody>
      </p:sp>
    </p:spTree>
    <p:extLst>
      <p:ext uri="{BB962C8B-B14F-4D97-AF65-F5344CB8AC3E}">
        <p14:creationId xmlns:p14="http://schemas.microsoft.com/office/powerpoint/2010/main" val="1968054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0751F108-4B56-8446-94C7-6806F091D597}"/>
              </a:ext>
            </a:extLst>
          </p:cNvPr>
          <p:cNvSpPr>
            <a:spLocks noGrp="1"/>
          </p:cNvSpPr>
          <p:nvPr>
            <p:ph type="body" sz="quarter" idx="10"/>
          </p:nvPr>
        </p:nvSpPr>
        <p:spPr>
          <a:xfrm>
            <a:off x="704850" y="2797847"/>
            <a:ext cx="4980331" cy="3373473"/>
          </a:xfrm>
        </p:spPr>
        <p:txBody>
          <a:bodyPr/>
          <a:lstStyle>
            <a:lvl1pPr marL="228600" indent="-228600">
              <a:buClr>
                <a:schemeClr val="tx2"/>
              </a:buClr>
              <a:buFont typeface="Courier New" panose="02070309020205020404" pitchFamily="49" charset="0"/>
              <a:buChar char="o"/>
              <a:defRPr sz="1800"/>
            </a:lvl1pPr>
            <a:lvl2pPr marL="685800" indent="-228600">
              <a:buClr>
                <a:schemeClr val="tx2"/>
              </a:buClr>
              <a:buFont typeface="Courier New" panose="02070309020205020404" pitchFamily="49" charset="0"/>
              <a:buChar char="o"/>
              <a:defRPr sz="1800"/>
            </a:lvl2pPr>
            <a:lvl3pPr marL="1143000" indent="-228600">
              <a:buClr>
                <a:schemeClr val="tx2"/>
              </a:buClr>
              <a:buFont typeface="Courier New" panose="02070309020205020404" pitchFamily="49" charset="0"/>
              <a:buChar char="o"/>
              <a:defRPr sz="1800" b="1" i="0">
                <a:latin typeface="Arial" panose="020B0604020202020204" pitchFamily="34" charset="0"/>
              </a:defRPr>
            </a:lvl3pPr>
            <a:lvl4pPr marL="1600200" indent="-228600">
              <a:buClr>
                <a:schemeClr val="accent6"/>
              </a:buClr>
              <a:buFont typeface="Courier New" panose="02070309020205020404" pitchFamily="49" charset="0"/>
              <a:buChar char="o"/>
              <a:defRPr/>
            </a:lvl4pPr>
            <a:lvl5pPr marL="2057400" indent="-228600">
              <a:buClr>
                <a:schemeClr val="accent6"/>
              </a:buClr>
              <a:buFont typeface="Courier New" panose="02070309020205020404" pitchFamily="49" charset="0"/>
              <a:buChar char="o"/>
              <a:defRPr/>
            </a:lvl5pPr>
          </a:lstStyle>
          <a:p>
            <a:pPr lvl="0"/>
            <a:r>
              <a:rPr lang="en-US"/>
              <a:t>Click to edit Master text styles</a:t>
            </a:r>
          </a:p>
          <a:p>
            <a:pPr lvl="1"/>
            <a:r>
              <a:rPr lang="en-US"/>
              <a:t>Second level</a:t>
            </a:r>
          </a:p>
          <a:p>
            <a:pPr lvl="2"/>
            <a:r>
              <a:rPr lang="en-US"/>
              <a:t>Third level</a:t>
            </a:r>
          </a:p>
        </p:txBody>
      </p:sp>
      <p:sp>
        <p:nvSpPr>
          <p:cNvPr id="16" name="Text Placeholder 2">
            <a:extLst>
              <a:ext uri="{FF2B5EF4-FFF2-40B4-BE49-F238E27FC236}">
                <a16:creationId xmlns:a16="http://schemas.microsoft.com/office/drawing/2014/main" id="{4CDFCDEC-1AB7-4442-A11F-AF429719C48F}"/>
              </a:ext>
            </a:extLst>
          </p:cNvPr>
          <p:cNvSpPr>
            <a:spLocks noGrp="1"/>
          </p:cNvSpPr>
          <p:nvPr>
            <p:ph type="body" idx="1"/>
          </p:nvPr>
        </p:nvSpPr>
        <p:spPr>
          <a:xfrm>
            <a:off x="704850" y="2290833"/>
            <a:ext cx="4980331" cy="420515"/>
          </a:xfrm>
        </p:spPr>
        <p:txBody>
          <a:bodyPr anchor="b">
            <a:normAutofit/>
          </a:bodyPr>
          <a:lstStyle>
            <a:lvl1pPr marL="0" indent="0">
              <a:buNone/>
              <a:defRPr sz="1800" b="1" i="0">
                <a:solidFill>
                  <a:schemeClr val="accent6"/>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itle 1">
            <a:extLst>
              <a:ext uri="{FF2B5EF4-FFF2-40B4-BE49-F238E27FC236}">
                <a16:creationId xmlns:a16="http://schemas.microsoft.com/office/drawing/2014/main" id="{46541A46-CFB5-7B4B-BC59-9E1866D3B834}"/>
              </a:ext>
            </a:extLst>
          </p:cNvPr>
          <p:cNvSpPr>
            <a:spLocks noGrp="1"/>
          </p:cNvSpPr>
          <p:nvPr>
            <p:ph type="title" hasCustomPrompt="1"/>
          </p:nvPr>
        </p:nvSpPr>
        <p:spPr>
          <a:xfrm>
            <a:off x="704852" y="686680"/>
            <a:ext cx="4980331" cy="677861"/>
          </a:xfrm>
        </p:spPr>
        <p:txBody>
          <a:bodyPr anchor="b">
            <a:normAutofit/>
          </a:bodyPr>
          <a:lstStyle>
            <a:lvl1pPr>
              <a:defRPr sz="4400">
                <a:solidFill>
                  <a:schemeClr val="tx2"/>
                </a:solidFill>
              </a:defRPr>
            </a:lvl1pPr>
          </a:lstStyle>
          <a:p>
            <a:r>
              <a:rPr lang="en-US"/>
              <a:t>Heading</a:t>
            </a:r>
          </a:p>
        </p:txBody>
      </p:sp>
      <p:sp>
        <p:nvSpPr>
          <p:cNvPr id="20" name="Text Placeholder 17">
            <a:extLst>
              <a:ext uri="{FF2B5EF4-FFF2-40B4-BE49-F238E27FC236}">
                <a16:creationId xmlns:a16="http://schemas.microsoft.com/office/drawing/2014/main" id="{D4D1D624-ACDD-414D-9D31-33B4A43F01A7}"/>
              </a:ext>
            </a:extLst>
          </p:cNvPr>
          <p:cNvSpPr>
            <a:spLocks noGrp="1"/>
          </p:cNvSpPr>
          <p:nvPr>
            <p:ph type="body" sz="quarter" idx="13" hasCustomPrompt="1"/>
          </p:nvPr>
        </p:nvSpPr>
        <p:spPr>
          <a:xfrm>
            <a:off x="704851" y="1463332"/>
            <a:ext cx="4980331" cy="588962"/>
          </a:xfrm>
        </p:spPr>
        <p:txBody>
          <a:bodyPr>
            <a:normAutofit/>
          </a:bodyPr>
          <a:lstStyle>
            <a:lvl1pPr marL="0" indent="0">
              <a:buNone/>
              <a:defRPr sz="2000">
                <a:solidFill>
                  <a:schemeClr val="bg2"/>
                </a:solidFill>
              </a:defRPr>
            </a:lvl1pPr>
          </a:lstStyle>
          <a:p>
            <a:pPr lvl="0"/>
            <a:r>
              <a:rPr lang="en-US"/>
              <a:t>SUBHEAD</a:t>
            </a:r>
          </a:p>
        </p:txBody>
      </p:sp>
      <p:sp>
        <p:nvSpPr>
          <p:cNvPr id="3" name="Picture Placeholder 2">
            <a:extLst>
              <a:ext uri="{FF2B5EF4-FFF2-40B4-BE49-F238E27FC236}">
                <a16:creationId xmlns:a16="http://schemas.microsoft.com/office/drawing/2014/main" id="{4BB5209C-3371-3E4B-8D61-CCFA0941878F}"/>
              </a:ext>
            </a:extLst>
          </p:cNvPr>
          <p:cNvSpPr>
            <a:spLocks noGrp="1"/>
          </p:cNvSpPr>
          <p:nvPr>
            <p:ph type="pic" sz="quarter" idx="14"/>
          </p:nvPr>
        </p:nvSpPr>
        <p:spPr>
          <a:xfrm>
            <a:off x="6096000" y="0"/>
            <a:ext cx="6096000" cy="6858000"/>
          </a:xfrm>
        </p:spPr>
        <p:txBody>
          <a:bodyPr/>
          <a:lstStyle/>
          <a:p>
            <a:endParaRPr lang="en-US"/>
          </a:p>
        </p:txBody>
      </p:sp>
      <p:sp>
        <p:nvSpPr>
          <p:cNvPr id="2" name="Date Placeholder 1">
            <a:extLst>
              <a:ext uri="{FF2B5EF4-FFF2-40B4-BE49-F238E27FC236}">
                <a16:creationId xmlns:a16="http://schemas.microsoft.com/office/drawing/2014/main" id="{9C9A46A3-5AD5-54D3-A13D-F0D77D4555EC}"/>
              </a:ext>
            </a:extLst>
          </p:cNvPr>
          <p:cNvSpPr>
            <a:spLocks noGrp="1"/>
          </p:cNvSpPr>
          <p:nvPr>
            <p:ph type="dt" sz="half" idx="15"/>
          </p:nvPr>
        </p:nvSpPr>
        <p:spPr/>
        <p:txBody>
          <a:bodyPr/>
          <a:lstStyle/>
          <a:p>
            <a:fld id="{1E678099-BD0C-2F4A-8D70-49FD22353CB3}" type="datetime1">
              <a:rPr lang="en-US" smtClean="0"/>
              <a:t>3/21/24</a:t>
            </a:fld>
            <a:endParaRPr lang="en-US"/>
          </a:p>
        </p:txBody>
      </p:sp>
      <p:sp>
        <p:nvSpPr>
          <p:cNvPr id="4" name="Footer Placeholder 3">
            <a:extLst>
              <a:ext uri="{FF2B5EF4-FFF2-40B4-BE49-F238E27FC236}">
                <a16:creationId xmlns:a16="http://schemas.microsoft.com/office/drawing/2014/main" id="{110D7087-6EE8-D4FC-EFF5-3E772220A032}"/>
              </a:ext>
            </a:extLst>
          </p:cNvPr>
          <p:cNvSpPr>
            <a:spLocks noGrp="1"/>
          </p:cNvSpPr>
          <p:nvPr>
            <p:ph type="ftr" sz="quarter" idx="16"/>
          </p:nvPr>
        </p:nvSpPr>
        <p:spPr/>
        <p:txBody>
          <a:bodyPr/>
          <a:lstStyle/>
          <a:p>
            <a:endParaRPr lang="en-US"/>
          </a:p>
        </p:txBody>
      </p:sp>
      <p:sp>
        <p:nvSpPr>
          <p:cNvPr id="5" name="Slide Number Placeholder 4">
            <a:extLst>
              <a:ext uri="{FF2B5EF4-FFF2-40B4-BE49-F238E27FC236}">
                <a16:creationId xmlns:a16="http://schemas.microsoft.com/office/drawing/2014/main" id="{913BC7AC-80BC-FACA-C74F-0E7BD27908CE}"/>
              </a:ext>
            </a:extLst>
          </p:cNvPr>
          <p:cNvSpPr>
            <a:spLocks noGrp="1"/>
          </p:cNvSpPr>
          <p:nvPr>
            <p:ph type="sldNum" sz="quarter" idx="17"/>
          </p:nvPr>
        </p:nvSpPr>
        <p:spPr/>
        <p:txBody>
          <a:bodyPr/>
          <a:lstStyle/>
          <a:p>
            <a:fld id="{A5D574CE-C4BB-BE48-B6BD-49297EFA31EB}" type="slidenum">
              <a:rPr lang="en-US" smtClean="0"/>
              <a:pPr/>
              <a:t>‹#›</a:t>
            </a:fld>
            <a:endParaRPr lang="en-US"/>
          </a:p>
        </p:txBody>
      </p:sp>
    </p:spTree>
    <p:extLst>
      <p:ext uri="{BB962C8B-B14F-4D97-AF65-F5344CB8AC3E}">
        <p14:creationId xmlns:p14="http://schemas.microsoft.com/office/powerpoint/2010/main" val="3201110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2432C856-8381-8F4A-A3AD-1564A8E660C3}"/>
              </a:ext>
            </a:extLst>
          </p:cNvPr>
          <p:cNvSpPr>
            <a:spLocks noGrp="1"/>
          </p:cNvSpPr>
          <p:nvPr>
            <p:ph type="body" sz="quarter" idx="13"/>
          </p:nvPr>
        </p:nvSpPr>
        <p:spPr>
          <a:xfrm>
            <a:off x="704850" y="3936015"/>
            <a:ext cx="5263464" cy="2513998"/>
          </a:xfrm>
        </p:spPr>
        <p:txBody>
          <a:bodyPr>
            <a:normAutofit/>
          </a:bodyPr>
          <a:lstStyle>
            <a:lvl1pPr marL="228600" indent="-228600">
              <a:buClr>
                <a:schemeClr val="tx2"/>
              </a:buClr>
              <a:buFont typeface="Courier New" panose="02070309020205020404" pitchFamily="49" charset="0"/>
              <a:buChar char="o"/>
              <a:defRPr sz="1800"/>
            </a:lvl1pPr>
            <a:lvl2pPr marL="685800" indent="-228600">
              <a:buClr>
                <a:schemeClr val="tx2"/>
              </a:buClr>
              <a:buFont typeface="Courier New" panose="02070309020205020404" pitchFamily="49" charset="0"/>
              <a:buChar char="o"/>
              <a:defRPr sz="1800"/>
            </a:lvl2pPr>
            <a:lvl3pPr marL="1143000" indent="-228600">
              <a:buClr>
                <a:schemeClr val="tx2"/>
              </a:buClr>
              <a:buFont typeface="Courier New" panose="02070309020205020404" pitchFamily="49" charset="0"/>
              <a:buChar char="o"/>
              <a:defRPr sz="1800" b="1" i="0">
                <a:latin typeface="Arial" panose="020B0604020202020204" pitchFamily="34" charset="0"/>
              </a:defRPr>
            </a:lvl3pPr>
            <a:lvl4pPr marL="1600200" indent="-228600">
              <a:buClr>
                <a:schemeClr val="accent6"/>
              </a:buClr>
              <a:buFont typeface="Courier New" panose="02070309020205020404" pitchFamily="49" charset="0"/>
              <a:buChar char="o"/>
              <a:defRPr/>
            </a:lvl4pPr>
            <a:lvl5pPr marL="2057400" indent="-228600">
              <a:buClr>
                <a:schemeClr val="accent6"/>
              </a:buClr>
              <a:buFont typeface="Courier New" panose="02070309020205020404" pitchFamily="49" charset="0"/>
              <a:buChar char="o"/>
              <a:defRPr/>
            </a:lvl5pPr>
          </a:lstStyle>
          <a:p>
            <a:pPr lvl="0"/>
            <a:r>
              <a:rPr lang="en-US"/>
              <a:t>Click to edit Master text styles</a:t>
            </a:r>
          </a:p>
          <a:p>
            <a:pPr lvl="1"/>
            <a:r>
              <a:rPr lang="en-US"/>
              <a:t>Second level</a:t>
            </a:r>
          </a:p>
          <a:p>
            <a:pPr lvl="2"/>
            <a:r>
              <a:rPr lang="en-US"/>
              <a:t>Third level</a:t>
            </a:r>
          </a:p>
        </p:txBody>
      </p:sp>
      <p:sp>
        <p:nvSpPr>
          <p:cNvPr id="11" name="Text Placeholder 2">
            <a:extLst>
              <a:ext uri="{FF2B5EF4-FFF2-40B4-BE49-F238E27FC236}">
                <a16:creationId xmlns:a16="http://schemas.microsoft.com/office/drawing/2014/main" id="{3C5E64D1-66BA-7A42-A557-FF381D423E93}"/>
              </a:ext>
            </a:extLst>
          </p:cNvPr>
          <p:cNvSpPr>
            <a:spLocks noGrp="1"/>
          </p:cNvSpPr>
          <p:nvPr>
            <p:ph type="body" idx="1"/>
          </p:nvPr>
        </p:nvSpPr>
        <p:spPr>
          <a:xfrm>
            <a:off x="704850" y="3429000"/>
            <a:ext cx="5263464" cy="420515"/>
          </a:xfrm>
        </p:spPr>
        <p:txBody>
          <a:bodyPr anchor="b">
            <a:normAutofit/>
          </a:bodyPr>
          <a:lstStyle>
            <a:lvl1pPr marL="0" indent="0">
              <a:buNone/>
              <a:defRPr sz="2000" b="1" i="0">
                <a:solidFill>
                  <a:schemeClr val="accent6"/>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Picture Placeholder 21">
            <a:extLst>
              <a:ext uri="{FF2B5EF4-FFF2-40B4-BE49-F238E27FC236}">
                <a16:creationId xmlns:a16="http://schemas.microsoft.com/office/drawing/2014/main" id="{C140EEDC-0758-654D-B35E-BB98D7C2590E}"/>
              </a:ext>
            </a:extLst>
          </p:cNvPr>
          <p:cNvSpPr>
            <a:spLocks noGrp="1"/>
          </p:cNvSpPr>
          <p:nvPr>
            <p:ph type="pic" sz="quarter" idx="16"/>
          </p:nvPr>
        </p:nvSpPr>
        <p:spPr>
          <a:xfrm>
            <a:off x="704850" y="407988"/>
            <a:ext cx="3262313" cy="2644775"/>
          </a:xfrm>
          <a:prstGeom prst="roundRect">
            <a:avLst/>
          </a:prstGeom>
        </p:spPr>
        <p:txBody>
          <a:bodyPr/>
          <a:lstStyle/>
          <a:p>
            <a:endParaRPr lang="en-US"/>
          </a:p>
        </p:txBody>
      </p:sp>
      <p:sp>
        <p:nvSpPr>
          <p:cNvPr id="26" name="Text Placeholder 25">
            <a:extLst>
              <a:ext uri="{FF2B5EF4-FFF2-40B4-BE49-F238E27FC236}">
                <a16:creationId xmlns:a16="http://schemas.microsoft.com/office/drawing/2014/main" id="{11FA8125-2794-1645-A1B0-DC8448FB17BC}"/>
              </a:ext>
            </a:extLst>
          </p:cNvPr>
          <p:cNvSpPr>
            <a:spLocks noGrp="1"/>
          </p:cNvSpPr>
          <p:nvPr>
            <p:ph type="body" sz="quarter" idx="19"/>
          </p:nvPr>
        </p:nvSpPr>
        <p:spPr>
          <a:xfrm>
            <a:off x="6223688" y="3428827"/>
            <a:ext cx="5263462" cy="3021185"/>
          </a:xfrm>
        </p:spPr>
        <p:txBody>
          <a:bodyPr>
            <a:normAutofit/>
          </a:bodyPr>
          <a:lstStyle>
            <a:lvl1pPr marL="0" indent="0">
              <a:buNone/>
              <a:defRPr sz="1800"/>
            </a:lvl1pPr>
          </a:lstStyle>
          <a:p>
            <a:pPr lvl="0"/>
            <a:r>
              <a:rPr lang="en-US"/>
              <a:t>Click to edit Master text styles</a:t>
            </a:r>
          </a:p>
        </p:txBody>
      </p:sp>
      <p:sp>
        <p:nvSpPr>
          <p:cNvPr id="30" name="Picture Placeholder 21">
            <a:extLst>
              <a:ext uri="{FF2B5EF4-FFF2-40B4-BE49-F238E27FC236}">
                <a16:creationId xmlns:a16="http://schemas.microsoft.com/office/drawing/2014/main" id="{75893D8E-48B7-4B4F-8A86-B4ECAFBDEE9D}"/>
              </a:ext>
            </a:extLst>
          </p:cNvPr>
          <p:cNvSpPr>
            <a:spLocks noGrp="1"/>
          </p:cNvSpPr>
          <p:nvPr>
            <p:ph type="pic" sz="quarter" idx="20"/>
          </p:nvPr>
        </p:nvSpPr>
        <p:spPr>
          <a:xfrm>
            <a:off x="4464843" y="407988"/>
            <a:ext cx="3262313" cy="2644775"/>
          </a:xfrm>
          <a:prstGeom prst="roundRect">
            <a:avLst/>
          </a:prstGeom>
        </p:spPr>
        <p:txBody>
          <a:bodyPr/>
          <a:lstStyle/>
          <a:p>
            <a:endParaRPr lang="en-US"/>
          </a:p>
        </p:txBody>
      </p:sp>
      <p:sp>
        <p:nvSpPr>
          <p:cNvPr id="31" name="Picture Placeholder 21">
            <a:extLst>
              <a:ext uri="{FF2B5EF4-FFF2-40B4-BE49-F238E27FC236}">
                <a16:creationId xmlns:a16="http://schemas.microsoft.com/office/drawing/2014/main" id="{7A303299-9E18-EC42-805D-9A9BB7AB7EC3}"/>
              </a:ext>
            </a:extLst>
          </p:cNvPr>
          <p:cNvSpPr>
            <a:spLocks noGrp="1"/>
          </p:cNvSpPr>
          <p:nvPr>
            <p:ph type="pic" sz="quarter" idx="21"/>
          </p:nvPr>
        </p:nvSpPr>
        <p:spPr>
          <a:xfrm>
            <a:off x="8224836" y="407988"/>
            <a:ext cx="3262313" cy="2644775"/>
          </a:xfrm>
          <a:prstGeom prst="roundRect">
            <a:avLst/>
          </a:prstGeom>
        </p:spPr>
        <p:txBody>
          <a:bodyPr/>
          <a:lstStyle/>
          <a:p>
            <a:endParaRPr lang="en-US"/>
          </a:p>
        </p:txBody>
      </p:sp>
      <p:sp>
        <p:nvSpPr>
          <p:cNvPr id="2" name="Date Placeholder 1">
            <a:extLst>
              <a:ext uri="{FF2B5EF4-FFF2-40B4-BE49-F238E27FC236}">
                <a16:creationId xmlns:a16="http://schemas.microsoft.com/office/drawing/2014/main" id="{E459B3CF-9D84-86CE-23EE-51DB29A6A26F}"/>
              </a:ext>
            </a:extLst>
          </p:cNvPr>
          <p:cNvSpPr>
            <a:spLocks noGrp="1"/>
          </p:cNvSpPr>
          <p:nvPr>
            <p:ph type="dt" sz="half" idx="22"/>
          </p:nvPr>
        </p:nvSpPr>
        <p:spPr/>
        <p:txBody>
          <a:bodyPr/>
          <a:lstStyle/>
          <a:p>
            <a:fld id="{E8051664-DB41-324E-9EA7-5C430DE7D15F}" type="datetime1">
              <a:rPr lang="en-US" smtClean="0"/>
              <a:t>3/21/24</a:t>
            </a:fld>
            <a:endParaRPr lang="en-US"/>
          </a:p>
        </p:txBody>
      </p:sp>
      <p:sp>
        <p:nvSpPr>
          <p:cNvPr id="3" name="Footer Placeholder 2">
            <a:extLst>
              <a:ext uri="{FF2B5EF4-FFF2-40B4-BE49-F238E27FC236}">
                <a16:creationId xmlns:a16="http://schemas.microsoft.com/office/drawing/2014/main" id="{C50F7EB4-3854-F99F-C2BA-20D6A75502C2}"/>
              </a:ext>
            </a:extLst>
          </p:cNvPr>
          <p:cNvSpPr>
            <a:spLocks noGrp="1"/>
          </p:cNvSpPr>
          <p:nvPr>
            <p:ph type="ftr" sz="quarter" idx="23"/>
          </p:nvPr>
        </p:nvSpPr>
        <p:spPr/>
        <p:txBody>
          <a:bodyPr/>
          <a:lstStyle/>
          <a:p>
            <a:endParaRPr lang="en-US"/>
          </a:p>
        </p:txBody>
      </p:sp>
      <p:sp>
        <p:nvSpPr>
          <p:cNvPr id="4" name="Slide Number Placeholder 3">
            <a:extLst>
              <a:ext uri="{FF2B5EF4-FFF2-40B4-BE49-F238E27FC236}">
                <a16:creationId xmlns:a16="http://schemas.microsoft.com/office/drawing/2014/main" id="{95F21A11-175A-05F8-F3B6-13305C7AD77D}"/>
              </a:ext>
            </a:extLst>
          </p:cNvPr>
          <p:cNvSpPr>
            <a:spLocks noGrp="1"/>
          </p:cNvSpPr>
          <p:nvPr>
            <p:ph type="sldNum" sz="quarter" idx="24"/>
          </p:nvPr>
        </p:nvSpPr>
        <p:spPr/>
        <p:txBody>
          <a:bodyPr/>
          <a:lstStyle/>
          <a:p>
            <a:fld id="{A5D574CE-C4BB-BE48-B6BD-49297EFA31EB}" type="slidenum">
              <a:rPr lang="en-US" smtClean="0"/>
              <a:pPr/>
              <a:t>‹#›</a:t>
            </a:fld>
            <a:endParaRPr lang="en-US"/>
          </a:p>
        </p:txBody>
      </p:sp>
    </p:spTree>
    <p:extLst>
      <p:ext uri="{BB962C8B-B14F-4D97-AF65-F5344CB8AC3E}">
        <p14:creationId xmlns:p14="http://schemas.microsoft.com/office/powerpoint/2010/main" val="1632370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B4EF1B7-19D5-6E41-953B-F2390E1FCDB6}"/>
              </a:ext>
            </a:extLst>
          </p:cNvPr>
          <p:cNvSpPr>
            <a:spLocks noGrp="1"/>
          </p:cNvSpPr>
          <p:nvPr>
            <p:ph type="pic" sz="quarter" idx="13"/>
          </p:nvPr>
        </p:nvSpPr>
        <p:spPr>
          <a:xfrm>
            <a:off x="0" y="-12356"/>
            <a:ext cx="12192000" cy="4547286"/>
          </a:xfrm>
          <a:prstGeom prst="rect">
            <a:avLst/>
          </a:prstGeom>
        </p:spPr>
        <p:txBody>
          <a:bodyPr/>
          <a:lstStyle/>
          <a:p>
            <a:endParaRPr lang="en-US"/>
          </a:p>
        </p:txBody>
      </p:sp>
      <p:sp>
        <p:nvSpPr>
          <p:cNvPr id="6" name="Title 1">
            <a:extLst>
              <a:ext uri="{FF2B5EF4-FFF2-40B4-BE49-F238E27FC236}">
                <a16:creationId xmlns:a16="http://schemas.microsoft.com/office/drawing/2014/main" id="{4FC7A910-3C0D-7049-9A96-4D0C3BC060C8}"/>
              </a:ext>
            </a:extLst>
          </p:cNvPr>
          <p:cNvSpPr>
            <a:spLocks noGrp="1"/>
          </p:cNvSpPr>
          <p:nvPr>
            <p:ph type="title" hasCustomPrompt="1"/>
          </p:nvPr>
        </p:nvSpPr>
        <p:spPr>
          <a:xfrm>
            <a:off x="880375" y="5084894"/>
            <a:ext cx="3830594" cy="677861"/>
          </a:xfrm>
        </p:spPr>
        <p:txBody>
          <a:bodyPr anchor="b">
            <a:normAutofit/>
          </a:bodyPr>
          <a:lstStyle>
            <a:lvl1pPr>
              <a:defRPr sz="4400">
                <a:solidFill>
                  <a:schemeClr val="tx1"/>
                </a:solidFill>
              </a:defRPr>
            </a:lvl1pPr>
          </a:lstStyle>
          <a:p>
            <a:r>
              <a:rPr lang="en-US"/>
              <a:t>Heading</a:t>
            </a:r>
          </a:p>
        </p:txBody>
      </p:sp>
      <p:grpSp>
        <p:nvGrpSpPr>
          <p:cNvPr id="10" name="Group 9">
            <a:extLst>
              <a:ext uri="{FF2B5EF4-FFF2-40B4-BE49-F238E27FC236}">
                <a16:creationId xmlns:a16="http://schemas.microsoft.com/office/drawing/2014/main" id="{28A2601F-DDEF-1C4D-BFE1-A69A1455793C}"/>
              </a:ext>
            </a:extLst>
          </p:cNvPr>
          <p:cNvGrpSpPr/>
          <p:nvPr userDrawn="1"/>
        </p:nvGrpSpPr>
        <p:grpSpPr>
          <a:xfrm>
            <a:off x="666191" y="4912494"/>
            <a:ext cx="472795" cy="1537733"/>
            <a:chOff x="1504950" y="1122363"/>
            <a:chExt cx="1363038" cy="4135437"/>
          </a:xfrm>
        </p:grpSpPr>
        <p:cxnSp>
          <p:nvCxnSpPr>
            <p:cNvPr id="11" name="Straight Connector 10">
              <a:extLst>
                <a:ext uri="{FF2B5EF4-FFF2-40B4-BE49-F238E27FC236}">
                  <a16:creationId xmlns:a16="http://schemas.microsoft.com/office/drawing/2014/main" id="{1C0B63F1-7E6F-6045-B02B-5B660F4680FA}"/>
                </a:ext>
              </a:extLst>
            </p:cNvPr>
            <p:cNvCxnSpPr/>
            <p:nvPr/>
          </p:nvCxnSpPr>
          <p:spPr>
            <a:xfrm flipH="1">
              <a:off x="1504950" y="1122363"/>
              <a:ext cx="1363038" cy="0"/>
            </a:xfrm>
            <a:prstGeom prst="line">
              <a:avLst/>
            </a:prstGeom>
            <a:ln w="38100">
              <a:solidFill>
                <a:schemeClr val="tx2"/>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A68D924E-4E91-D143-A43D-65B3AC1860A5}"/>
                </a:ext>
              </a:extLst>
            </p:cNvPr>
            <p:cNvCxnSpPr/>
            <p:nvPr/>
          </p:nvCxnSpPr>
          <p:spPr>
            <a:xfrm>
              <a:off x="1524000" y="1122363"/>
              <a:ext cx="0" cy="4135437"/>
            </a:xfrm>
            <a:prstGeom prst="line">
              <a:avLst/>
            </a:prstGeom>
            <a:ln w="38100">
              <a:solidFill>
                <a:schemeClr val="tx2"/>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8583AEF7-C7CC-A144-B1E3-14B647F82C1A}"/>
                </a:ext>
              </a:extLst>
            </p:cNvPr>
            <p:cNvCxnSpPr/>
            <p:nvPr/>
          </p:nvCxnSpPr>
          <p:spPr>
            <a:xfrm>
              <a:off x="1504950" y="5257800"/>
              <a:ext cx="1363038" cy="0"/>
            </a:xfrm>
            <a:prstGeom prst="line">
              <a:avLst/>
            </a:prstGeom>
            <a:ln w="38100">
              <a:solidFill>
                <a:schemeClr val="tx2"/>
              </a:solidFill>
            </a:ln>
          </p:spPr>
          <p:style>
            <a:lnRef idx="1">
              <a:schemeClr val="dk1"/>
            </a:lnRef>
            <a:fillRef idx="0">
              <a:schemeClr val="dk1"/>
            </a:fillRef>
            <a:effectRef idx="0">
              <a:schemeClr val="dk1"/>
            </a:effectRef>
            <a:fontRef idx="minor">
              <a:schemeClr val="tx1"/>
            </a:fontRef>
          </p:style>
        </p:cxnSp>
      </p:grpSp>
      <p:sp>
        <p:nvSpPr>
          <p:cNvPr id="15" name="Text Placeholder 14">
            <a:extLst>
              <a:ext uri="{FF2B5EF4-FFF2-40B4-BE49-F238E27FC236}">
                <a16:creationId xmlns:a16="http://schemas.microsoft.com/office/drawing/2014/main" id="{152A0CA3-290C-234B-A84C-7F3867DE9785}"/>
              </a:ext>
            </a:extLst>
          </p:cNvPr>
          <p:cNvSpPr>
            <a:spLocks noGrp="1"/>
          </p:cNvSpPr>
          <p:nvPr>
            <p:ph type="body" sz="quarter" idx="14" hasCustomPrompt="1"/>
          </p:nvPr>
        </p:nvSpPr>
        <p:spPr>
          <a:xfrm>
            <a:off x="1399702" y="5681360"/>
            <a:ext cx="3830594" cy="655637"/>
          </a:xfrm>
        </p:spPr>
        <p:txBody>
          <a:bodyPr>
            <a:noAutofit/>
          </a:bodyPr>
          <a:lstStyle>
            <a:lvl1pPr marL="0" indent="0">
              <a:buNone/>
              <a:defRPr sz="4400" b="0" i="1">
                <a:latin typeface="Century Schoolbook" panose="02040604050505020304" pitchFamily="18" charset="0"/>
              </a:defRPr>
            </a:lvl1pPr>
          </a:lstStyle>
          <a:p>
            <a:pPr lvl="0"/>
            <a:r>
              <a:rPr lang="en-US"/>
              <a:t>Two lines</a:t>
            </a:r>
          </a:p>
        </p:txBody>
      </p:sp>
      <p:pic>
        <p:nvPicPr>
          <p:cNvPr id="16" name="Picture 15">
            <a:extLst>
              <a:ext uri="{FF2B5EF4-FFF2-40B4-BE49-F238E27FC236}">
                <a16:creationId xmlns:a16="http://schemas.microsoft.com/office/drawing/2014/main" id="{3442DF4C-6577-DC49-A556-17E3122C756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052143" y="6081528"/>
            <a:ext cx="1868393" cy="545571"/>
          </a:xfrm>
          <a:prstGeom prst="rect">
            <a:avLst/>
          </a:prstGeom>
        </p:spPr>
      </p:pic>
      <p:sp>
        <p:nvSpPr>
          <p:cNvPr id="2" name="Date Placeholder 1">
            <a:extLst>
              <a:ext uri="{FF2B5EF4-FFF2-40B4-BE49-F238E27FC236}">
                <a16:creationId xmlns:a16="http://schemas.microsoft.com/office/drawing/2014/main" id="{A9ED9ECB-6488-9E20-0F4D-7D7D6B19608A}"/>
              </a:ext>
            </a:extLst>
          </p:cNvPr>
          <p:cNvSpPr>
            <a:spLocks noGrp="1"/>
          </p:cNvSpPr>
          <p:nvPr>
            <p:ph type="dt" sz="half" idx="15"/>
          </p:nvPr>
        </p:nvSpPr>
        <p:spPr/>
        <p:txBody>
          <a:bodyPr/>
          <a:lstStyle/>
          <a:p>
            <a:fld id="{A06A152B-DD0D-3240-B4C2-E79DA334A732}" type="datetime1">
              <a:rPr lang="en-US" smtClean="0"/>
              <a:t>3/21/24</a:t>
            </a:fld>
            <a:endParaRPr lang="en-US"/>
          </a:p>
        </p:txBody>
      </p:sp>
      <p:sp>
        <p:nvSpPr>
          <p:cNvPr id="3" name="Footer Placeholder 2">
            <a:extLst>
              <a:ext uri="{FF2B5EF4-FFF2-40B4-BE49-F238E27FC236}">
                <a16:creationId xmlns:a16="http://schemas.microsoft.com/office/drawing/2014/main" id="{9D047665-2186-AC12-6EFA-41E3C14DA08F}"/>
              </a:ext>
            </a:extLst>
          </p:cNvPr>
          <p:cNvSpPr>
            <a:spLocks noGrp="1"/>
          </p:cNvSpPr>
          <p:nvPr>
            <p:ph type="ftr" sz="quarter" idx="16"/>
          </p:nvPr>
        </p:nvSpPr>
        <p:spPr/>
        <p:txBody>
          <a:bodyPr/>
          <a:lstStyle/>
          <a:p>
            <a:endParaRPr lang="en-US"/>
          </a:p>
        </p:txBody>
      </p:sp>
      <p:sp>
        <p:nvSpPr>
          <p:cNvPr id="4" name="Slide Number Placeholder 3">
            <a:extLst>
              <a:ext uri="{FF2B5EF4-FFF2-40B4-BE49-F238E27FC236}">
                <a16:creationId xmlns:a16="http://schemas.microsoft.com/office/drawing/2014/main" id="{BE9B15A6-4E41-DC70-3535-0D528DC78BF4}"/>
              </a:ext>
            </a:extLst>
          </p:cNvPr>
          <p:cNvSpPr>
            <a:spLocks noGrp="1"/>
          </p:cNvSpPr>
          <p:nvPr>
            <p:ph type="sldNum" sz="quarter" idx="17"/>
          </p:nvPr>
        </p:nvSpPr>
        <p:spPr/>
        <p:txBody>
          <a:bodyPr/>
          <a:lstStyle/>
          <a:p>
            <a:fld id="{A5D574CE-C4BB-BE48-B6BD-49297EFA31EB}" type="slidenum">
              <a:rPr lang="en-US" smtClean="0"/>
              <a:pPr/>
              <a:t>‹#›</a:t>
            </a:fld>
            <a:endParaRPr lang="en-US"/>
          </a:p>
        </p:txBody>
      </p:sp>
    </p:spTree>
    <p:extLst>
      <p:ext uri="{BB962C8B-B14F-4D97-AF65-F5344CB8AC3E}">
        <p14:creationId xmlns:p14="http://schemas.microsoft.com/office/powerpoint/2010/main" val="3774649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A163F7-1E8F-4643-B891-91B7B971AA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41F588-76BB-7E41-9E48-F7E1A52995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4D665E-A4F1-474E-B017-3A3C2A1A41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defRPr>
            </a:lvl1pPr>
          </a:lstStyle>
          <a:p>
            <a:fld id="{C5C895C0-92B0-2445-A2A0-721139690E65}" type="datetime1">
              <a:rPr lang="en-US" smtClean="0"/>
              <a:t>3/21/24</a:t>
            </a:fld>
            <a:endParaRPr lang="en-US"/>
          </a:p>
        </p:txBody>
      </p:sp>
      <p:sp>
        <p:nvSpPr>
          <p:cNvPr id="5" name="Footer Placeholder 4">
            <a:extLst>
              <a:ext uri="{FF2B5EF4-FFF2-40B4-BE49-F238E27FC236}">
                <a16:creationId xmlns:a16="http://schemas.microsoft.com/office/drawing/2014/main" id="{D493F0B4-0F6A-6348-9F03-8D029937CC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692878F1-4432-4542-BE64-1331C98C1E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A5D574CE-C4BB-BE48-B6BD-49297EFA31EB}" type="slidenum">
              <a:rPr lang="en-US" smtClean="0"/>
              <a:pPr/>
              <a:t>‹#›</a:t>
            </a:fld>
            <a:endParaRPr lang="en-US"/>
          </a:p>
        </p:txBody>
      </p:sp>
    </p:spTree>
    <p:extLst>
      <p:ext uri="{BB962C8B-B14F-4D97-AF65-F5344CB8AC3E}">
        <p14:creationId xmlns:p14="http://schemas.microsoft.com/office/powerpoint/2010/main" val="22840615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62" r:id="rId6"/>
    <p:sldLayoutId id="2147483661" r:id="rId7"/>
    <p:sldLayoutId id="2147483653" r:id="rId8"/>
    <p:sldLayoutId id="2147483654" r:id="rId9"/>
    <p:sldLayoutId id="2147483655" r:id="rId10"/>
  </p:sldLayoutIdLst>
  <p:hf hdr="0" dt="0"/>
  <p:txStyles>
    <p:titleStyle>
      <a:lvl1pPr algn="l" defTabSz="914400" rtl="0" eaLnBrk="1" latinLnBrk="0" hangingPunct="1">
        <a:lnSpc>
          <a:spcPct val="90000"/>
        </a:lnSpc>
        <a:spcBef>
          <a:spcPct val="0"/>
        </a:spcBef>
        <a:buNone/>
        <a:defRPr sz="4400" b="0" i="0" kern="1200">
          <a:solidFill>
            <a:schemeClr val="tx1"/>
          </a:solidFill>
          <a:latin typeface="Century Schoolbook" panose="020406040505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0.xml"/><Relationship Id="rId5" Type="http://schemas.openxmlformats.org/officeDocument/2006/relationships/image" Target="../media/image580.png"/><Relationship Id="rId4" Type="http://schemas.openxmlformats.org/officeDocument/2006/relationships/customXml" Target="../ink/ink1.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04E973-2EB7-5549-8149-D6C0F18C9AD9}"/>
              </a:ext>
            </a:extLst>
          </p:cNvPr>
          <p:cNvSpPr>
            <a:spLocks noGrp="1"/>
          </p:cNvSpPr>
          <p:nvPr>
            <p:ph type="ctrTitle"/>
          </p:nvPr>
        </p:nvSpPr>
        <p:spPr>
          <a:xfrm>
            <a:off x="2540152" y="3179036"/>
            <a:ext cx="8250477" cy="990600"/>
          </a:xfrm>
        </p:spPr>
        <p:txBody>
          <a:bodyPr/>
          <a:lstStyle/>
          <a:p>
            <a:pPr>
              <a:lnSpc>
                <a:spcPct val="100000"/>
              </a:lnSpc>
            </a:pPr>
            <a:r>
              <a:rPr lang="en-US" dirty="0"/>
              <a:t>2024 State of the Region Address</a:t>
            </a:r>
          </a:p>
        </p:txBody>
      </p:sp>
      <p:sp>
        <p:nvSpPr>
          <p:cNvPr id="4" name="Subtitle 3">
            <a:extLst>
              <a:ext uri="{FF2B5EF4-FFF2-40B4-BE49-F238E27FC236}">
                <a16:creationId xmlns:a16="http://schemas.microsoft.com/office/drawing/2014/main" id="{15DEDDE0-14EF-EC45-A207-8FC9BC4DD71C}"/>
              </a:ext>
            </a:extLst>
          </p:cNvPr>
          <p:cNvSpPr>
            <a:spLocks noGrp="1"/>
          </p:cNvSpPr>
          <p:nvPr>
            <p:ph type="subTitle" idx="1"/>
          </p:nvPr>
        </p:nvSpPr>
        <p:spPr>
          <a:xfrm>
            <a:off x="1968822" y="5293120"/>
            <a:ext cx="9752398" cy="1062512"/>
          </a:xfrm>
        </p:spPr>
        <p:txBody>
          <a:bodyPr>
            <a:normAutofit/>
          </a:bodyPr>
          <a:lstStyle/>
          <a:p>
            <a:r>
              <a:rPr lang="en-US" sz="2400" b="1" dirty="0">
                <a:solidFill>
                  <a:schemeClr val="bg2"/>
                </a:solidFill>
              </a:rPr>
              <a:t>Presented by: Dr. Nichole M Fifer, PhD</a:t>
            </a:r>
          </a:p>
          <a:p>
            <a:r>
              <a:rPr lang="en-US" sz="2400" b="1" dirty="0">
                <a:solidFill>
                  <a:schemeClr val="bg2"/>
                </a:solidFill>
              </a:rPr>
              <a:t>Director, Center for Regional Development at BGSU</a:t>
            </a:r>
          </a:p>
          <a:p>
            <a:pPr>
              <a:lnSpc>
                <a:spcPct val="100000"/>
              </a:lnSpc>
            </a:pPr>
            <a:endParaRPr lang="en-US" dirty="0"/>
          </a:p>
        </p:txBody>
      </p:sp>
    </p:spTree>
    <p:extLst>
      <p:ext uri="{BB962C8B-B14F-4D97-AF65-F5344CB8AC3E}">
        <p14:creationId xmlns:p14="http://schemas.microsoft.com/office/powerpoint/2010/main" val="3339019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9E41713-FCF8-894A-B5B6-FC2C0103D1F6}"/>
              </a:ext>
            </a:extLst>
          </p:cNvPr>
          <p:cNvSpPr>
            <a:spLocks noGrp="1"/>
          </p:cNvSpPr>
          <p:nvPr>
            <p:ph type="body" sz="quarter" idx="10"/>
          </p:nvPr>
        </p:nvSpPr>
        <p:spPr>
          <a:xfrm>
            <a:off x="851659" y="3417683"/>
            <a:ext cx="3639061" cy="2895362"/>
          </a:xfrm>
        </p:spPr>
        <p:txBody>
          <a:bodyPr>
            <a:noAutofit/>
          </a:bodyPr>
          <a:lstStyle/>
          <a:p>
            <a:pPr marL="457200" indent="-457200">
              <a:lnSpc>
                <a:spcPct val="150000"/>
              </a:lnSpc>
              <a:buAutoNum type="arabicPeriod"/>
            </a:pPr>
            <a:r>
              <a:rPr lang="en-US" sz="2000" dirty="0">
                <a:solidFill>
                  <a:schemeClr val="bg2">
                    <a:lumMod val="25000"/>
                  </a:schemeClr>
                </a:solidFill>
                <a:latin typeface="Bahnschrift SemiBold Condensed"/>
              </a:rPr>
              <a:t>Huron (485; 8.34%)</a:t>
            </a:r>
          </a:p>
          <a:p>
            <a:pPr marL="457200" indent="-457200">
              <a:lnSpc>
                <a:spcPct val="150000"/>
              </a:lnSpc>
              <a:buAutoNum type="arabicPeriod"/>
            </a:pPr>
            <a:r>
              <a:rPr lang="en-US" sz="2000" dirty="0">
                <a:solidFill>
                  <a:schemeClr val="bg2">
                    <a:lumMod val="25000"/>
                  </a:schemeClr>
                </a:solidFill>
                <a:latin typeface="Bahnschrift SemiBold Condensed"/>
              </a:rPr>
              <a:t>Putnam (289; 8.07%)</a:t>
            </a:r>
          </a:p>
          <a:p>
            <a:pPr marL="457200" indent="-457200">
              <a:lnSpc>
                <a:spcPct val="150000"/>
              </a:lnSpc>
              <a:buAutoNum type="arabicPeriod"/>
            </a:pPr>
            <a:r>
              <a:rPr lang="en-US" sz="2000" dirty="0">
                <a:solidFill>
                  <a:schemeClr val="bg2">
                    <a:lumMod val="25000"/>
                  </a:schemeClr>
                </a:solidFill>
                <a:latin typeface="Bahnschrift SemiBold Condensed"/>
              </a:rPr>
              <a:t>Delaware (415; 6.28%)</a:t>
            </a:r>
          </a:p>
          <a:p>
            <a:pPr marL="457200" indent="-457200">
              <a:lnSpc>
                <a:spcPct val="150000"/>
              </a:lnSpc>
              <a:buFont typeface="Courier New" panose="02070309020205020404" pitchFamily="49" charset="0"/>
              <a:buAutoNum type="arabicPeriod"/>
            </a:pPr>
            <a:r>
              <a:rPr lang="en-US" sz="2000" dirty="0">
                <a:solidFill>
                  <a:schemeClr val="bg2">
                    <a:lumMod val="25000"/>
                  </a:schemeClr>
                </a:solidFill>
                <a:latin typeface="Bahnschrift SemiBold Condensed"/>
              </a:rPr>
              <a:t>Wood (396; 2.78%)</a:t>
            </a:r>
          </a:p>
          <a:p>
            <a:pPr marL="457200" indent="-457200">
              <a:lnSpc>
                <a:spcPct val="150000"/>
              </a:lnSpc>
              <a:buAutoNum type="arabicPeriod"/>
            </a:pPr>
            <a:r>
              <a:rPr lang="en-US" sz="2000" dirty="0">
                <a:solidFill>
                  <a:schemeClr val="bg2">
                    <a:lumMod val="25000"/>
                  </a:schemeClr>
                </a:solidFill>
                <a:latin typeface="Bahnschrift SemiBold Condensed"/>
              </a:rPr>
              <a:t>Seneca (124; 2.78%)</a:t>
            </a:r>
          </a:p>
          <a:p>
            <a:pPr marL="0" indent="0">
              <a:lnSpc>
                <a:spcPct val="150000"/>
              </a:lnSpc>
              <a:buNone/>
            </a:pPr>
            <a:endParaRPr lang="en-US" sz="1800" b="1" dirty="0"/>
          </a:p>
        </p:txBody>
      </p:sp>
      <p:sp>
        <p:nvSpPr>
          <p:cNvPr id="10" name="Text Placeholder 9">
            <a:extLst>
              <a:ext uri="{FF2B5EF4-FFF2-40B4-BE49-F238E27FC236}">
                <a16:creationId xmlns:a16="http://schemas.microsoft.com/office/drawing/2014/main" id="{162D8F84-A889-30B0-12F1-5E0A73C4AA19}"/>
              </a:ext>
            </a:extLst>
          </p:cNvPr>
          <p:cNvSpPr>
            <a:spLocks noGrp="1"/>
          </p:cNvSpPr>
          <p:nvPr>
            <p:ph type="body" idx="1"/>
          </p:nvPr>
        </p:nvSpPr>
        <p:spPr>
          <a:xfrm>
            <a:off x="366751" y="2773978"/>
            <a:ext cx="4202135" cy="420515"/>
          </a:xfrm>
        </p:spPr>
        <p:txBody>
          <a:bodyPr>
            <a:normAutofit fontScale="92500"/>
          </a:bodyPr>
          <a:lstStyle/>
          <a:p>
            <a:r>
              <a:rPr lang="en-US" sz="2000" dirty="0"/>
              <a:t>TOP COUNTIES WITH JOB GAINS</a:t>
            </a:r>
          </a:p>
        </p:txBody>
      </p:sp>
      <p:sp>
        <p:nvSpPr>
          <p:cNvPr id="2" name="Title 1">
            <a:extLst>
              <a:ext uri="{FF2B5EF4-FFF2-40B4-BE49-F238E27FC236}">
                <a16:creationId xmlns:a16="http://schemas.microsoft.com/office/drawing/2014/main" id="{AF1A7B2F-5C6A-BB42-92B1-5C2590FF09F9}"/>
              </a:ext>
            </a:extLst>
          </p:cNvPr>
          <p:cNvSpPr>
            <a:spLocks noGrp="1"/>
          </p:cNvSpPr>
          <p:nvPr>
            <p:ph type="title"/>
          </p:nvPr>
        </p:nvSpPr>
        <p:spPr>
          <a:xfrm>
            <a:off x="366751" y="1184153"/>
            <a:ext cx="4980331" cy="677861"/>
          </a:xfrm>
        </p:spPr>
        <p:txBody>
          <a:bodyPr>
            <a:noAutofit/>
          </a:bodyPr>
          <a:lstStyle/>
          <a:p>
            <a:pPr>
              <a:lnSpc>
                <a:spcPct val="100000"/>
              </a:lnSpc>
            </a:pPr>
            <a:r>
              <a:rPr lang="en-US" sz="3600" dirty="0"/>
              <a:t>Northwest Ohio Job Growth by County</a:t>
            </a:r>
          </a:p>
        </p:txBody>
      </p:sp>
      <p:sp>
        <p:nvSpPr>
          <p:cNvPr id="11" name="Text Placeholder 10">
            <a:extLst>
              <a:ext uri="{FF2B5EF4-FFF2-40B4-BE49-F238E27FC236}">
                <a16:creationId xmlns:a16="http://schemas.microsoft.com/office/drawing/2014/main" id="{886465E5-F63F-1B66-33C7-C0962B3A50BE}"/>
              </a:ext>
            </a:extLst>
          </p:cNvPr>
          <p:cNvSpPr>
            <a:spLocks noGrp="1"/>
          </p:cNvSpPr>
          <p:nvPr>
            <p:ph type="body" sz="quarter" idx="13"/>
          </p:nvPr>
        </p:nvSpPr>
        <p:spPr>
          <a:xfrm>
            <a:off x="366751" y="2085755"/>
            <a:ext cx="3296789" cy="420515"/>
          </a:xfrm>
        </p:spPr>
        <p:txBody>
          <a:bodyPr>
            <a:normAutofit/>
          </a:bodyPr>
          <a:lstStyle/>
          <a:p>
            <a:r>
              <a:rPr lang="en-US" dirty="0"/>
              <a:t>Manufacturing (2019-2023)</a:t>
            </a:r>
          </a:p>
        </p:txBody>
      </p:sp>
      <p:sp>
        <p:nvSpPr>
          <p:cNvPr id="7" name="Slide Number Placeholder 6">
            <a:extLst>
              <a:ext uri="{FF2B5EF4-FFF2-40B4-BE49-F238E27FC236}">
                <a16:creationId xmlns:a16="http://schemas.microsoft.com/office/drawing/2014/main" id="{3F1245ED-EE46-2F19-B1DA-83AB8E126935}"/>
              </a:ext>
            </a:extLst>
          </p:cNvPr>
          <p:cNvSpPr>
            <a:spLocks noGrp="1"/>
          </p:cNvSpPr>
          <p:nvPr>
            <p:ph type="sldNum" sz="quarter" idx="17"/>
          </p:nvPr>
        </p:nvSpPr>
        <p:spPr/>
        <p:txBody>
          <a:bodyPr/>
          <a:lstStyle/>
          <a:p>
            <a:fld id="{A5D574CE-C4BB-BE48-B6BD-49297EFA31EB}" type="slidenum">
              <a:rPr lang="en-US" smtClean="0"/>
              <a:pPr/>
              <a:t>10</a:t>
            </a:fld>
            <a:endParaRPr lang="en-US"/>
          </a:p>
        </p:txBody>
      </p:sp>
      <p:pic>
        <p:nvPicPr>
          <p:cNvPr id="8" name="Picture Placeholder 8">
            <a:extLst>
              <a:ext uri="{FF2B5EF4-FFF2-40B4-BE49-F238E27FC236}">
                <a16:creationId xmlns:a16="http://schemas.microsoft.com/office/drawing/2014/main" id="{AC79F967-8391-275E-6EFB-A86FDD02392B}"/>
              </a:ext>
            </a:extLst>
          </p:cNvPr>
          <p:cNvPicPr>
            <a:picLocks noGrp="1" noChangeAspect="1"/>
          </p:cNvPicPr>
          <p:nvPr>
            <p:ph type="pic" sz="quarter" idx="14"/>
          </p:nvPr>
        </p:nvPicPr>
        <p:blipFill rotWithShape="1">
          <a:blip r:embed="rId3"/>
          <a:srcRect l="13435" t="82" r="3491" b="-82"/>
          <a:stretch/>
        </p:blipFill>
        <p:spPr>
          <a:xfrm>
            <a:off x="5094828" y="773662"/>
            <a:ext cx="6867267" cy="5288041"/>
          </a:xfrm>
          <a:prstGeom prst="rect">
            <a:avLst/>
          </a:prstGeom>
        </p:spPr>
      </p:pic>
    </p:spTree>
    <p:extLst>
      <p:ext uri="{BB962C8B-B14F-4D97-AF65-F5344CB8AC3E}">
        <p14:creationId xmlns:p14="http://schemas.microsoft.com/office/powerpoint/2010/main" val="2037321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8">
            <a:extLst>
              <a:ext uri="{FF2B5EF4-FFF2-40B4-BE49-F238E27FC236}">
                <a16:creationId xmlns:a16="http://schemas.microsoft.com/office/drawing/2014/main" id="{AC79F967-8391-275E-6EFB-A86FDD02392B}"/>
              </a:ext>
            </a:extLst>
          </p:cNvPr>
          <p:cNvPicPr>
            <a:picLocks noGrp="1" noChangeAspect="1"/>
          </p:cNvPicPr>
          <p:nvPr>
            <p:ph type="pic" sz="quarter" idx="14"/>
          </p:nvPr>
        </p:nvPicPr>
        <p:blipFill rotWithShape="1">
          <a:blip r:embed="rId3"/>
          <a:srcRect l="11685" t="829" r="8127" b="-1"/>
          <a:stretch/>
        </p:blipFill>
        <p:spPr>
          <a:xfrm>
            <a:off x="5302795" y="461750"/>
            <a:ext cx="6615609" cy="5757761"/>
          </a:xfrm>
          <a:prstGeom prst="rect">
            <a:avLst/>
          </a:prstGeom>
        </p:spPr>
      </p:pic>
      <p:sp>
        <p:nvSpPr>
          <p:cNvPr id="5" name="Text Placeholder 4">
            <a:extLst>
              <a:ext uri="{FF2B5EF4-FFF2-40B4-BE49-F238E27FC236}">
                <a16:creationId xmlns:a16="http://schemas.microsoft.com/office/drawing/2014/main" id="{D9E41713-FCF8-894A-B5B6-FC2C0103D1F6}"/>
              </a:ext>
            </a:extLst>
          </p:cNvPr>
          <p:cNvSpPr>
            <a:spLocks noGrp="1"/>
          </p:cNvSpPr>
          <p:nvPr>
            <p:ph type="body" sz="quarter" idx="10"/>
          </p:nvPr>
        </p:nvSpPr>
        <p:spPr>
          <a:xfrm>
            <a:off x="1062582" y="3331498"/>
            <a:ext cx="3938628" cy="2895362"/>
          </a:xfrm>
        </p:spPr>
        <p:txBody>
          <a:bodyPr>
            <a:noAutofit/>
          </a:bodyPr>
          <a:lstStyle/>
          <a:p>
            <a:pPr marL="457200" indent="-457200">
              <a:lnSpc>
                <a:spcPct val="150000"/>
              </a:lnSpc>
              <a:buAutoNum type="arabicPeriod"/>
            </a:pPr>
            <a:r>
              <a:rPr lang="en-US" sz="2000" dirty="0">
                <a:solidFill>
                  <a:schemeClr val="bg2">
                    <a:lumMod val="25000"/>
                  </a:schemeClr>
                </a:solidFill>
                <a:latin typeface="Bahnschrift SemiBold Condensed"/>
              </a:rPr>
              <a:t>Madison (250; 37.39%)</a:t>
            </a:r>
          </a:p>
          <a:p>
            <a:pPr marL="457200" indent="-457200">
              <a:lnSpc>
                <a:spcPct val="150000"/>
              </a:lnSpc>
              <a:buFont typeface="Courier New" panose="02070309020205020404" pitchFamily="49" charset="0"/>
              <a:buAutoNum type="arabicPeriod"/>
            </a:pPr>
            <a:r>
              <a:rPr lang="en-US" sz="2000" dirty="0">
                <a:solidFill>
                  <a:schemeClr val="bg2">
                    <a:lumMod val="25000"/>
                  </a:schemeClr>
                </a:solidFill>
                <a:latin typeface="Bahnschrift SemiBold Condensed"/>
              </a:rPr>
              <a:t>Henry (46; 36.75%)</a:t>
            </a:r>
          </a:p>
          <a:p>
            <a:pPr marL="457200" indent="-457200">
              <a:lnSpc>
                <a:spcPct val="150000"/>
              </a:lnSpc>
              <a:buAutoNum type="arabicPeriod"/>
            </a:pPr>
            <a:r>
              <a:rPr lang="en-US" sz="2000" dirty="0">
                <a:solidFill>
                  <a:schemeClr val="bg2">
                    <a:lumMod val="25000"/>
                  </a:schemeClr>
                </a:solidFill>
                <a:latin typeface="Bahnschrift SemiBold Condensed"/>
              </a:rPr>
              <a:t>Wyandot (43; 36.54%)</a:t>
            </a:r>
          </a:p>
          <a:p>
            <a:pPr marL="457200" indent="-457200">
              <a:lnSpc>
                <a:spcPct val="150000"/>
              </a:lnSpc>
              <a:buFont typeface="Courier New" panose="02070309020205020404" pitchFamily="49" charset="0"/>
              <a:buAutoNum type="arabicPeriod"/>
            </a:pPr>
            <a:r>
              <a:rPr lang="en-US" sz="2000" dirty="0">
                <a:solidFill>
                  <a:schemeClr val="bg2">
                    <a:lumMod val="25000"/>
                  </a:schemeClr>
                </a:solidFill>
                <a:latin typeface="Bahnschrift SemiBold Condensed"/>
              </a:rPr>
              <a:t>Mercer (113; 29.32%)</a:t>
            </a:r>
          </a:p>
          <a:p>
            <a:pPr marL="457200" indent="-457200">
              <a:lnSpc>
                <a:spcPct val="150000"/>
              </a:lnSpc>
              <a:buFont typeface="Courier New" panose="02070309020205020404" pitchFamily="49" charset="0"/>
              <a:buAutoNum type="arabicPeriod"/>
            </a:pPr>
            <a:r>
              <a:rPr lang="en-US" sz="2000" dirty="0">
                <a:solidFill>
                  <a:schemeClr val="bg2">
                    <a:lumMod val="25000"/>
                  </a:schemeClr>
                </a:solidFill>
                <a:latin typeface="Bahnschrift SemiBold Condensed"/>
              </a:rPr>
              <a:t>Wood (482; 25.00%)</a:t>
            </a:r>
          </a:p>
          <a:p>
            <a:pPr marL="457200" indent="-457200">
              <a:lnSpc>
                <a:spcPct val="150000"/>
              </a:lnSpc>
              <a:buAutoNum type="arabicPeriod"/>
            </a:pPr>
            <a:endParaRPr lang="en-US" sz="2000" dirty="0">
              <a:solidFill>
                <a:schemeClr val="bg2">
                  <a:lumMod val="25000"/>
                </a:schemeClr>
              </a:solidFill>
              <a:latin typeface="Bahnschrift SemiBold Condensed"/>
            </a:endParaRPr>
          </a:p>
          <a:p>
            <a:pPr marL="0" indent="0">
              <a:lnSpc>
                <a:spcPct val="150000"/>
              </a:lnSpc>
              <a:buNone/>
            </a:pPr>
            <a:endParaRPr lang="en-US" sz="1800" b="1" dirty="0"/>
          </a:p>
        </p:txBody>
      </p:sp>
      <p:sp>
        <p:nvSpPr>
          <p:cNvPr id="10" name="Text Placeholder 9">
            <a:extLst>
              <a:ext uri="{FF2B5EF4-FFF2-40B4-BE49-F238E27FC236}">
                <a16:creationId xmlns:a16="http://schemas.microsoft.com/office/drawing/2014/main" id="{162D8F84-A889-30B0-12F1-5E0A73C4AA19}"/>
              </a:ext>
            </a:extLst>
          </p:cNvPr>
          <p:cNvSpPr>
            <a:spLocks noGrp="1"/>
          </p:cNvSpPr>
          <p:nvPr>
            <p:ph type="body" idx="1"/>
          </p:nvPr>
        </p:nvSpPr>
        <p:spPr>
          <a:xfrm>
            <a:off x="661364" y="2901382"/>
            <a:ext cx="4263722" cy="420515"/>
          </a:xfrm>
        </p:spPr>
        <p:txBody>
          <a:bodyPr>
            <a:normAutofit fontScale="92500"/>
          </a:bodyPr>
          <a:lstStyle/>
          <a:p>
            <a:r>
              <a:rPr lang="en-US" sz="2000" dirty="0"/>
              <a:t>TOP COUNTIES WITH JOB GAINS</a:t>
            </a:r>
          </a:p>
        </p:txBody>
      </p:sp>
      <p:sp>
        <p:nvSpPr>
          <p:cNvPr id="2" name="Title 1">
            <a:extLst>
              <a:ext uri="{FF2B5EF4-FFF2-40B4-BE49-F238E27FC236}">
                <a16:creationId xmlns:a16="http://schemas.microsoft.com/office/drawing/2014/main" id="{AF1A7B2F-5C6A-BB42-92B1-5C2590FF09F9}"/>
              </a:ext>
            </a:extLst>
          </p:cNvPr>
          <p:cNvSpPr>
            <a:spLocks noGrp="1"/>
          </p:cNvSpPr>
          <p:nvPr>
            <p:ph type="title"/>
          </p:nvPr>
        </p:nvSpPr>
        <p:spPr>
          <a:xfrm>
            <a:off x="574755" y="1182661"/>
            <a:ext cx="4539186" cy="677861"/>
          </a:xfrm>
        </p:spPr>
        <p:txBody>
          <a:bodyPr>
            <a:noAutofit/>
          </a:bodyPr>
          <a:lstStyle/>
          <a:p>
            <a:pPr>
              <a:lnSpc>
                <a:spcPct val="100000"/>
              </a:lnSpc>
            </a:pPr>
            <a:r>
              <a:rPr lang="en-US" sz="3600" dirty="0"/>
              <a:t>Northwest Ohio Job Growth by County</a:t>
            </a:r>
          </a:p>
        </p:txBody>
      </p:sp>
      <p:sp>
        <p:nvSpPr>
          <p:cNvPr id="11" name="Text Placeholder 10">
            <a:extLst>
              <a:ext uri="{FF2B5EF4-FFF2-40B4-BE49-F238E27FC236}">
                <a16:creationId xmlns:a16="http://schemas.microsoft.com/office/drawing/2014/main" id="{886465E5-F63F-1B66-33C7-C0962B3A50BE}"/>
              </a:ext>
            </a:extLst>
          </p:cNvPr>
          <p:cNvSpPr>
            <a:spLocks noGrp="1"/>
          </p:cNvSpPr>
          <p:nvPr>
            <p:ph type="body" sz="quarter" idx="13"/>
          </p:nvPr>
        </p:nvSpPr>
        <p:spPr>
          <a:xfrm>
            <a:off x="574755" y="1986023"/>
            <a:ext cx="4539186" cy="420515"/>
          </a:xfrm>
        </p:spPr>
        <p:txBody>
          <a:bodyPr>
            <a:normAutofit fontScale="25000" lnSpcReduction="20000"/>
          </a:bodyPr>
          <a:lstStyle/>
          <a:p>
            <a:r>
              <a:rPr lang="en-US" sz="8000" dirty="0"/>
              <a:t>Professional, Scientific, &amp; Technical</a:t>
            </a:r>
          </a:p>
          <a:p>
            <a:r>
              <a:rPr lang="en-US" sz="8000" dirty="0"/>
              <a:t>Services (2019-2023)</a:t>
            </a:r>
          </a:p>
          <a:p>
            <a:endParaRPr lang="en-US" dirty="0"/>
          </a:p>
        </p:txBody>
      </p:sp>
      <p:sp>
        <p:nvSpPr>
          <p:cNvPr id="7" name="Slide Number Placeholder 6">
            <a:extLst>
              <a:ext uri="{FF2B5EF4-FFF2-40B4-BE49-F238E27FC236}">
                <a16:creationId xmlns:a16="http://schemas.microsoft.com/office/drawing/2014/main" id="{3F1245ED-EE46-2F19-B1DA-83AB8E126935}"/>
              </a:ext>
            </a:extLst>
          </p:cNvPr>
          <p:cNvSpPr>
            <a:spLocks noGrp="1"/>
          </p:cNvSpPr>
          <p:nvPr>
            <p:ph type="sldNum" sz="quarter" idx="17"/>
          </p:nvPr>
        </p:nvSpPr>
        <p:spPr/>
        <p:txBody>
          <a:bodyPr/>
          <a:lstStyle/>
          <a:p>
            <a:fld id="{A5D574CE-C4BB-BE48-B6BD-49297EFA31EB}" type="slidenum">
              <a:rPr lang="en-US" smtClean="0"/>
              <a:pPr/>
              <a:t>11</a:t>
            </a:fld>
            <a:endParaRPr lang="en-US"/>
          </a:p>
        </p:txBody>
      </p:sp>
    </p:spTree>
    <p:extLst>
      <p:ext uri="{BB962C8B-B14F-4D97-AF65-F5344CB8AC3E}">
        <p14:creationId xmlns:p14="http://schemas.microsoft.com/office/powerpoint/2010/main" val="1115474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9E41713-FCF8-894A-B5B6-FC2C0103D1F6}"/>
              </a:ext>
            </a:extLst>
          </p:cNvPr>
          <p:cNvSpPr>
            <a:spLocks noGrp="1"/>
          </p:cNvSpPr>
          <p:nvPr>
            <p:ph type="body" sz="quarter" idx="10"/>
          </p:nvPr>
        </p:nvSpPr>
        <p:spPr>
          <a:xfrm>
            <a:off x="1023828" y="3355457"/>
            <a:ext cx="3792604" cy="2895362"/>
          </a:xfrm>
        </p:spPr>
        <p:txBody>
          <a:bodyPr>
            <a:noAutofit/>
          </a:bodyPr>
          <a:lstStyle/>
          <a:p>
            <a:pPr marL="457200" indent="-457200">
              <a:lnSpc>
                <a:spcPct val="150000"/>
              </a:lnSpc>
              <a:buAutoNum type="arabicPeriod"/>
            </a:pPr>
            <a:r>
              <a:rPr lang="en-US" sz="2000" dirty="0">
                <a:solidFill>
                  <a:schemeClr val="bg2">
                    <a:lumMod val="25000"/>
                  </a:schemeClr>
                </a:solidFill>
                <a:latin typeface="Bahnschrift SemiBold Condensed"/>
              </a:rPr>
              <a:t>Madison (5,368; 160%)</a:t>
            </a:r>
          </a:p>
          <a:p>
            <a:pPr marL="457200" indent="-457200">
              <a:lnSpc>
                <a:spcPct val="150000"/>
              </a:lnSpc>
              <a:buAutoNum type="arabicPeriod"/>
            </a:pPr>
            <a:r>
              <a:rPr lang="en-US" sz="2000" dirty="0">
                <a:solidFill>
                  <a:schemeClr val="bg2">
                    <a:lumMod val="25000"/>
                  </a:schemeClr>
                </a:solidFill>
                <a:latin typeface="Bahnschrift SemiBold Condensed"/>
              </a:rPr>
              <a:t>Wood (4,681; 75.12%)</a:t>
            </a:r>
          </a:p>
          <a:p>
            <a:pPr marL="457200" indent="-457200">
              <a:lnSpc>
                <a:spcPct val="150000"/>
              </a:lnSpc>
              <a:buAutoNum type="arabicPeriod"/>
            </a:pPr>
            <a:r>
              <a:rPr lang="en-US" sz="2000" dirty="0">
                <a:solidFill>
                  <a:schemeClr val="bg2">
                    <a:lumMod val="25000"/>
                  </a:schemeClr>
                </a:solidFill>
                <a:latin typeface="Bahnschrift SemiBold Condensed"/>
              </a:rPr>
              <a:t>Union (653; 49.20%)</a:t>
            </a:r>
          </a:p>
          <a:p>
            <a:pPr marL="457200" indent="-457200">
              <a:lnSpc>
                <a:spcPct val="150000"/>
              </a:lnSpc>
              <a:buAutoNum type="arabicPeriod"/>
            </a:pPr>
            <a:r>
              <a:rPr lang="en-US" sz="2000" dirty="0">
                <a:solidFill>
                  <a:schemeClr val="bg2">
                    <a:lumMod val="25000"/>
                  </a:schemeClr>
                </a:solidFill>
                <a:latin typeface="Bahnschrift SemiBold Condensed"/>
              </a:rPr>
              <a:t>Lucas (422; 5.88%)</a:t>
            </a:r>
          </a:p>
          <a:p>
            <a:pPr marL="457200" indent="-457200">
              <a:lnSpc>
                <a:spcPct val="150000"/>
              </a:lnSpc>
              <a:buAutoNum type="arabicPeriod"/>
            </a:pPr>
            <a:r>
              <a:rPr lang="en-US" sz="2000" dirty="0">
                <a:solidFill>
                  <a:schemeClr val="bg2">
                    <a:lumMod val="25000"/>
                  </a:schemeClr>
                </a:solidFill>
                <a:latin typeface="Bahnschrift SemiBold Condensed"/>
              </a:rPr>
              <a:t>Richland (269; 16.64%)</a:t>
            </a:r>
          </a:p>
          <a:p>
            <a:pPr marL="0" indent="0">
              <a:lnSpc>
                <a:spcPct val="150000"/>
              </a:lnSpc>
              <a:buNone/>
            </a:pPr>
            <a:endParaRPr lang="en-US" sz="1800" b="1" dirty="0"/>
          </a:p>
        </p:txBody>
      </p:sp>
      <p:sp>
        <p:nvSpPr>
          <p:cNvPr id="10" name="Text Placeholder 9">
            <a:extLst>
              <a:ext uri="{FF2B5EF4-FFF2-40B4-BE49-F238E27FC236}">
                <a16:creationId xmlns:a16="http://schemas.microsoft.com/office/drawing/2014/main" id="{162D8F84-A889-30B0-12F1-5E0A73C4AA19}"/>
              </a:ext>
            </a:extLst>
          </p:cNvPr>
          <p:cNvSpPr>
            <a:spLocks noGrp="1"/>
          </p:cNvSpPr>
          <p:nvPr>
            <p:ph type="body" idx="1"/>
          </p:nvPr>
        </p:nvSpPr>
        <p:spPr>
          <a:xfrm>
            <a:off x="704843" y="2851797"/>
            <a:ext cx="4410365" cy="420515"/>
          </a:xfrm>
        </p:spPr>
        <p:txBody>
          <a:bodyPr>
            <a:normAutofit/>
          </a:bodyPr>
          <a:lstStyle/>
          <a:p>
            <a:r>
              <a:rPr lang="en-US" sz="2000" dirty="0"/>
              <a:t>TOP COUNTIES WITH JOB GAINS</a:t>
            </a:r>
          </a:p>
        </p:txBody>
      </p:sp>
      <p:sp>
        <p:nvSpPr>
          <p:cNvPr id="2" name="Title 1">
            <a:extLst>
              <a:ext uri="{FF2B5EF4-FFF2-40B4-BE49-F238E27FC236}">
                <a16:creationId xmlns:a16="http://schemas.microsoft.com/office/drawing/2014/main" id="{AF1A7B2F-5C6A-BB42-92B1-5C2590FF09F9}"/>
              </a:ext>
            </a:extLst>
          </p:cNvPr>
          <p:cNvSpPr>
            <a:spLocks noGrp="1"/>
          </p:cNvSpPr>
          <p:nvPr>
            <p:ph type="title"/>
          </p:nvPr>
        </p:nvSpPr>
        <p:spPr>
          <a:xfrm>
            <a:off x="387972" y="1046002"/>
            <a:ext cx="4539186" cy="677861"/>
          </a:xfrm>
        </p:spPr>
        <p:txBody>
          <a:bodyPr>
            <a:noAutofit/>
          </a:bodyPr>
          <a:lstStyle/>
          <a:p>
            <a:pPr>
              <a:lnSpc>
                <a:spcPct val="100000"/>
              </a:lnSpc>
            </a:pPr>
            <a:r>
              <a:rPr lang="en-US" sz="3600" dirty="0"/>
              <a:t>Northwest Ohio Job Growth by County</a:t>
            </a:r>
          </a:p>
        </p:txBody>
      </p:sp>
      <p:sp>
        <p:nvSpPr>
          <p:cNvPr id="11" name="Text Placeholder 10">
            <a:extLst>
              <a:ext uri="{FF2B5EF4-FFF2-40B4-BE49-F238E27FC236}">
                <a16:creationId xmlns:a16="http://schemas.microsoft.com/office/drawing/2014/main" id="{886465E5-F63F-1B66-33C7-C0962B3A50BE}"/>
              </a:ext>
            </a:extLst>
          </p:cNvPr>
          <p:cNvSpPr>
            <a:spLocks noGrp="1"/>
          </p:cNvSpPr>
          <p:nvPr>
            <p:ph type="body" sz="quarter" idx="13"/>
          </p:nvPr>
        </p:nvSpPr>
        <p:spPr>
          <a:xfrm>
            <a:off x="579422" y="1975209"/>
            <a:ext cx="4681416" cy="420515"/>
          </a:xfrm>
        </p:spPr>
        <p:txBody>
          <a:bodyPr>
            <a:noAutofit/>
          </a:bodyPr>
          <a:lstStyle/>
          <a:p>
            <a:r>
              <a:rPr lang="en-US" dirty="0"/>
              <a:t>Transportation and Warehousing </a:t>
            </a:r>
          </a:p>
          <a:p>
            <a:r>
              <a:rPr lang="en-US" dirty="0"/>
              <a:t>(2019-2023)</a:t>
            </a:r>
          </a:p>
        </p:txBody>
      </p:sp>
      <p:sp>
        <p:nvSpPr>
          <p:cNvPr id="7" name="Slide Number Placeholder 6">
            <a:extLst>
              <a:ext uri="{FF2B5EF4-FFF2-40B4-BE49-F238E27FC236}">
                <a16:creationId xmlns:a16="http://schemas.microsoft.com/office/drawing/2014/main" id="{3F1245ED-EE46-2F19-B1DA-83AB8E126935}"/>
              </a:ext>
            </a:extLst>
          </p:cNvPr>
          <p:cNvSpPr>
            <a:spLocks noGrp="1"/>
          </p:cNvSpPr>
          <p:nvPr>
            <p:ph type="sldNum" sz="quarter" idx="17"/>
          </p:nvPr>
        </p:nvSpPr>
        <p:spPr/>
        <p:txBody>
          <a:bodyPr/>
          <a:lstStyle/>
          <a:p>
            <a:fld id="{A5D574CE-C4BB-BE48-B6BD-49297EFA31EB}" type="slidenum">
              <a:rPr lang="en-US" smtClean="0"/>
              <a:pPr/>
              <a:t>12</a:t>
            </a:fld>
            <a:endParaRPr lang="en-US"/>
          </a:p>
        </p:txBody>
      </p:sp>
      <p:pic>
        <p:nvPicPr>
          <p:cNvPr id="9" name="Picture Placeholder 8">
            <a:extLst>
              <a:ext uri="{FF2B5EF4-FFF2-40B4-BE49-F238E27FC236}">
                <a16:creationId xmlns:a16="http://schemas.microsoft.com/office/drawing/2014/main" id="{70CCD6F1-AF51-3F5E-2B82-2BADD381408F}"/>
              </a:ext>
            </a:extLst>
          </p:cNvPr>
          <p:cNvPicPr>
            <a:picLocks noGrp="1" noChangeAspect="1"/>
          </p:cNvPicPr>
          <p:nvPr>
            <p:ph type="pic" sz="quarter" idx="14"/>
          </p:nvPr>
        </p:nvPicPr>
        <p:blipFill rotWithShape="1">
          <a:blip r:embed="rId3"/>
          <a:srcRect l="13648" r="9244"/>
          <a:stretch/>
        </p:blipFill>
        <p:spPr>
          <a:xfrm>
            <a:off x="5126656" y="421727"/>
            <a:ext cx="6770553" cy="5734630"/>
          </a:xfrm>
          <a:prstGeom prst="rect">
            <a:avLst/>
          </a:prstGeom>
        </p:spPr>
      </p:pic>
    </p:spTree>
    <p:extLst>
      <p:ext uri="{BB962C8B-B14F-4D97-AF65-F5344CB8AC3E}">
        <p14:creationId xmlns:p14="http://schemas.microsoft.com/office/powerpoint/2010/main" val="32286852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D83746-2809-BE18-5448-E7153050D510}"/>
              </a:ext>
            </a:extLst>
          </p:cNvPr>
          <p:cNvPicPr>
            <a:picLocks noChangeAspect="1"/>
          </p:cNvPicPr>
          <p:nvPr/>
        </p:nvPicPr>
        <p:blipFill rotWithShape="1">
          <a:blip r:embed="rId3"/>
          <a:srcRect l="19362" t="468" r="21469" b="-468"/>
          <a:stretch/>
        </p:blipFill>
        <p:spPr>
          <a:xfrm>
            <a:off x="0" y="970721"/>
            <a:ext cx="12012815" cy="5750754"/>
          </a:xfrm>
          <a:prstGeom prst="rect">
            <a:avLst/>
          </a:prstGeom>
        </p:spPr>
      </p:pic>
      <p:sp>
        <p:nvSpPr>
          <p:cNvPr id="2" name="Title 1">
            <a:extLst>
              <a:ext uri="{FF2B5EF4-FFF2-40B4-BE49-F238E27FC236}">
                <a16:creationId xmlns:a16="http://schemas.microsoft.com/office/drawing/2014/main" id="{AF1A7B2F-5C6A-BB42-92B1-5C2590FF09F9}"/>
              </a:ext>
            </a:extLst>
          </p:cNvPr>
          <p:cNvSpPr>
            <a:spLocks noGrp="1"/>
          </p:cNvSpPr>
          <p:nvPr>
            <p:ph type="title"/>
          </p:nvPr>
        </p:nvSpPr>
        <p:spPr>
          <a:xfrm>
            <a:off x="1409061" y="292860"/>
            <a:ext cx="9373877" cy="677861"/>
          </a:xfrm>
        </p:spPr>
        <p:txBody>
          <a:bodyPr>
            <a:noAutofit/>
          </a:bodyPr>
          <a:lstStyle/>
          <a:p>
            <a:pPr algn="ctr">
              <a:lnSpc>
                <a:spcPct val="100000"/>
              </a:lnSpc>
            </a:pPr>
            <a:r>
              <a:rPr lang="en-US" sz="3600" dirty="0"/>
              <a:t>State of Ohio GDP Growth (2022)</a:t>
            </a:r>
          </a:p>
        </p:txBody>
      </p:sp>
      <p:sp>
        <p:nvSpPr>
          <p:cNvPr id="7" name="Slide Number Placeholder 6">
            <a:extLst>
              <a:ext uri="{FF2B5EF4-FFF2-40B4-BE49-F238E27FC236}">
                <a16:creationId xmlns:a16="http://schemas.microsoft.com/office/drawing/2014/main" id="{3F1245ED-EE46-2F19-B1DA-83AB8E126935}"/>
              </a:ext>
            </a:extLst>
          </p:cNvPr>
          <p:cNvSpPr>
            <a:spLocks noGrp="1"/>
          </p:cNvSpPr>
          <p:nvPr>
            <p:ph type="sldNum" sz="quarter" idx="17"/>
          </p:nvPr>
        </p:nvSpPr>
        <p:spPr/>
        <p:txBody>
          <a:bodyPr/>
          <a:lstStyle/>
          <a:p>
            <a:fld id="{A5D574CE-C4BB-BE48-B6BD-49297EFA31EB}" type="slidenum">
              <a:rPr lang="en-US" smtClean="0"/>
              <a:pPr/>
              <a:t>13</a:t>
            </a:fld>
            <a:endParaRPr lang="en-US"/>
          </a:p>
        </p:txBody>
      </p:sp>
      <p:pic>
        <p:nvPicPr>
          <p:cNvPr id="15" name="Picture 14">
            <a:extLst>
              <a:ext uri="{FF2B5EF4-FFF2-40B4-BE49-F238E27FC236}">
                <a16:creationId xmlns:a16="http://schemas.microsoft.com/office/drawing/2014/main" id="{09E5C536-CBEF-0595-DADF-F6724E67545B}"/>
              </a:ext>
            </a:extLst>
          </p:cNvPr>
          <p:cNvPicPr>
            <a:picLocks noChangeAspect="1"/>
          </p:cNvPicPr>
          <p:nvPr/>
        </p:nvPicPr>
        <p:blipFill>
          <a:blip r:embed="rId4"/>
          <a:stretch>
            <a:fillRect/>
          </a:stretch>
        </p:blipFill>
        <p:spPr>
          <a:xfrm>
            <a:off x="270921" y="5254756"/>
            <a:ext cx="2750072" cy="403515"/>
          </a:xfrm>
          <a:prstGeom prst="rect">
            <a:avLst/>
          </a:prstGeom>
        </p:spPr>
      </p:pic>
    </p:spTree>
    <p:extLst>
      <p:ext uri="{BB962C8B-B14F-4D97-AF65-F5344CB8AC3E}">
        <p14:creationId xmlns:p14="http://schemas.microsoft.com/office/powerpoint/2010/main" val="2841962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A7B2F-5C6A-BB42-92B1-5C2590FF09F9}"/>
              </a:ext>
            </a:extLst>
          </p:cNvPr>
          <p:cNvSpPr>
            <a:spLocks noGrp="1"/>
          </p:cNvSpPr>
          <p:nvPr>
            <p:ph type="title"/>
          </p:nvPr>
        </p:nvSpPr>
        <p:spPr>
          <a:xfrm>
            <a:off x="1409061" y="522925"/>
            <a:ext cx="9373877" cy="677861"/>
          </a:xfrm>
        </p:spPr>
        <p:txBody>
          <a:bodyPr>
            <a:noAutofit/>
          </a:bodyPr>
          <a:lstStyle/>
          <a:p>
            <a:pPr algn="ctr">
              <a:lnSpc>
                <a:spcPct val="100000"/>
              </a:lnSpc>
            </a:pPr>
            <a:r>
              <a:rPr lang="en-US" sz="3600" dirty="0"/>
              <a:t>State of Ohio GDP Growth (2000-2022)</a:t>
            </a:r>
          </a:p>
        </p:txBody>
      </p:sp>
      <p:sp>
        <p:nvSpPr>
          <p:cNvPr id="7" name="Slide Number Placeholder 6">
            <a:extLst>
              <a:ext uri="{FF2B5EF4-FFF2-40B4-BE49-F238E27FC236}">
                <a16:creationId xmlns:a16="http://schemas.microsoft.com/office/drawing/2014/main" id="{3F1245ED-EE46-2F19-B1DA-83AB8E126935}"/>
              </a:ext>
            </a:extLst>
          </p:cNvPr>
          <p:cNvSpPr>
            <a:spLocks noGrp="1"/>
          </p:cNvSpPr>
          <p:nvPr>
            <p:ph type="sldNum" sz="quarter" idx="17"/>
          </p:nvPr>
        </p:nvSpPr>
        <p:spPr/>
        <p:txBody>
          <a:bodyPr/>
          <a:lstStyle/>
          <a:p>
            <a:fld id="{A5D574CE-C4BB-BE48-B6BD-49297EFA31EB}" type="slidenum">
              <a:rPr lang="en-US" smtClean="0"/>
              <a:pPr/>
              <a:t>14</a:t>
            </a:fld>
            <a:endParaRPr lang="en-US"/>
          </a:p>
        </p:txBody>
      </p:sp>
      <p:pic>
        <p:nvPicPr>
          <p:cNvPr id="5" name="Picture 4">
            <a:extLst>
              <a:ext uri="{FF2B5EF4-FFF2-40B4-BE49-F238E27FC236}">
                <a16:creationId xmlns:a16="http://schemas.microsoft.com/office/drawing/2014/main" id="{250F3A52-8F3F-6BEF-9BA6-759CA1B5486C}"/>
              </a:ext>
            </a:extLst>
          </p:cNvPr>
          <p:cNvPicPr>
            <a:picLocks noChangeAspect="1"/>
          </p:cNvPicPr>
          <p:nvPr/>
        </p:nvPicPr>
        <p:blipFill>
          <a:blip r:embed="rId3"/>
          <a:stretch>
            <a:fillRect/>
          </a:stretch>
        </p:blipFill>
        <p:spPr>
          <a:xfrm>
            <a:off x="252869" y="2155306"/>
            <a:ext cx="5488174" cy="3567906"/>
          </a:xfrm>
          <a:prstGeom prst="rect">
            <a:avLst/>
          </a:prstGeom>
        </p:spPr>
      </p:pic>
      <p:pic>
        <p:nvPicPr>
          <p:cNvPr id="8" name="Picture 7">
            <a:extLst>
              <a:ext uri="{FF2B5EF4-FFF2-40B4-BE49-F238E27FC236}">
                <a16:creationId xmlns:a16="http://schemas.microsoft.com/office/drawing/2014/main" id="{1510631D-79A6-2B3C-219F-656C962FDB55}"/>
              </a:ext>
            </a:extLst>
          </p:cNvPr>
          <p:cNvPicPr>
            <a:picLocks noChangeAspect="1"/>
          </p:cNvPicPr>
          <p:nvPr/>
        </p:nvPicPr>
        <p:blipFill>
          <a:blip r:embed="rId4"/>
          <a:stretch>
            <a:fillRect/>
          </a:stretch>
        </p:blipFill>
        <p:spPr>
          <a:xfrm>
            <a:off x="9975496" y="5847443"/>
            <a:ext cx="1614884" cy="487632"/>
          </a:xfrm>
          <a:prstGeom prst="rect">
            <a:avLst/>
          </a:prstGeom>
        </p:spPr>
      </p:pic>
      <p:pic>
        <p:nvPicPr>
          <p:cNvPr id="10" name="Picture 9">
            <a:extLst>
              <a:ext uri="{FF2B5EF4-FFF2-40B4-BE49-F238E27FC236}">
                <a16:creationId xmlns:a16="http://schemas.microsoft.com/office/drawing/2014/main" id="{FA20B806-E3B8-9527-9FF2-44A49BB7E7F4}"/>
              </a:ext>
            </a:extLst>
          </p:cNvPr>
          <p:cNvPicPr>
            <a:picLocks noChangeAspect="1"/>
          </p:cNvPicPr>
          <p:nvPr/>
        </p:nvPicPr>
        <p:blipFill>
          <a:blip r:embed="rId5"/>
          <a:stretch>
            <a:fillRect/>
          </a:stretch>
        </p:blipFill>
        <p:spPr>
          <a:xfrm>
            <a:off x="5980252" y="2155306"/>
            <a:ext cx="5488174" cy="3489763"/>
          </a:xfrm>
          <a:prstGeom prst="rect">
            <a:avLst/>
          </a:prstGeom>
        </p:spPr>
      </p:pic>
    </p:spTree>
    <p:extLst>
      <p:ext uri="{BB962C8B-B14F-4D97-AF65-F5344CB8AC3E}">
        <p14:creationId xmlns:p14="http://schemas.microsoft.com/office/powerpoint/2010/main" val="783629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D83746-2809-BE18-5448-E7153050D510}"/>
              </a:ext>
            </a:extLst>
          </p:cNvPr>
          <p:cNvPicPr>
            <a:picLocks noChangeAspect="1"/>
          </p:cNvPicPr>
          <p:nvPr/>
        </p:nvPicPr>
        <p:blipFill rotWithShape="1">
          <a:blip r:embed="rId3"/>
          <a:srcRect l="1878" t="502" r="10101" b="502"/>
          <a:stretch/>
        </p:blipFill>
        <p:spPr>
          <a:xfrm>
            <a:off x="5659216" y="136525"/>
            <a:ext cx="6337042" cy="6517462"/>
          </a:xfrm>
          <a:prstGeom prst="rect">
            <a:avLst/>
          </a:prstGeom>
        </p:spPr>
      </p:pic>
      <p:sp>
        <p:nvSpPr>
          <p:cNvPr id="5" name="Text Placeholder 4">
            <a:extLst>
              <a:ext uri="{FF2B5EF4-FFF2-40B4-BE49-F238E27FC236}">
                <a16:creationId xmlns:a16="http://schemas.microsoft.com/office/drawing/2014/main" id="{D9E41713-FCF8-894A-B5B6-FC2C0103D1F6}"/>
              </a:ext>
            </a:extLst>
          </p:cNvPr>
          <p:cNvSpPr>
            <a:spLocks noGrp="1"/>
          </p:cNvSpPr>
          <p:nvPr>
            <p:ph type="body" sz="quarter" idx="10"/>
          </p:nvPr>
        </p:nvSpPr>
        <p:spPr>
          <a:xfrm>
            <a:off x="1059406" y="2950565"/>
            <a:ext cx="3465941" cy="2895362"/>
          </a:xfrm>
        </p:spPr>
        <p:txBody>
          <a:bodyPr>
            <a:noAutofit/>
          </a:bodyPr>
          <a:lstStyle/>
          <a:p>
            <a:pPr marL="457200" indent="-457200">
              <a:lnSpc>
                <a:spcPct val="150000"/>
              </a:lnSpc>
              <a:buAutoNum type="arabicPeriod"/>
            </a:pPr>
            <a:r>
              <a:rPr lang="en-US" sz="2000" dirty="0">
                <a:solidFill>
                  <a:schemeClr val="bg2">
                    <a:lumMod val="25000"/>
                  </a:schemeClr>
                </a:solidFill>
                <a:latin typeface="Bahnschrift SemiBold Condensed"/>
              </a:rPr>
              <a:t>Franklin ($19.19B; 19.84%)</a:t>
            </a:r>
          </a:p>
          <a:p>
            <a:pPr marL="457200" indent="-457200">
              <a:lnSpc>
                <a:spcPct val="150000"/>
              </a:lnSpc>
              <a:buFont typeface="Courier New" panose="02070309020205020404" pitchFamily="49" charset="0"/>
              <a:buAutoNum type="arabicPeriod"/>
            </a:pPr>
            <a:r>
              <a:rPr lang="en-US" sz="2000" dirty="0">
                <a:solidFill>
                  <a:schemeClr val="bg2">
                    <a:lumMod val="25000"/>
                  </a:schemeClr>
                </a:solidFill>
                <a:latin typeface="Bahnschrift SemiBold Condensed"/>
              </a:rPr>
              <a:t>Cuyahoga ($17.03B, 18.12%)</a:t>
            </a:r>
          </a:p>
          <a:p>
            <a:pPr marL="457200" indent="-457200">
              <a:lnSpc>
                <a:spcPct val="150000"/>
              </a:lnSpc>
              <a:buAutoNum type="arabicPeriod"/>
            </a:pPr>
            <a:r>
              <a:rPr lang="en-US" sz="2000" dirty="0">
                <a:solidFill>
                  <a:schemeClr val="bg2">
                    <a:lumMod val="25000"/>
                  </a:schemeClr>
                </a:solidFill>
                <a:latin typeface="Bahnschrift SemiBold Condensed"/>
              </a:rPr>
              <a:t>Hamilton ($10.2B, 13.37%)</a:t>
            </a:r>
          </a:p>
          <a:p>
            <a:pPr marL="457200" indent="-457200">
              <a:lnSpc>
                <a:spcPct val="150000"/>
              </a:lnSpc>
              <a:buFont typeface="Courier New" panose="02070309020205020404" pitchFamily="49" charset="0"/>
              <a:buAutoNum type="arabicPeriod"/>
            </a:pPr>
            <a:r>
              <a:rPr lang="en-US" sz="2000" dirty="0">
                <a:solidFill>
                  <a:schemeClr val="bg2">
                    <a:lumMod val="25000"/>
                  </a:schemeClr>
                </a:solidFill>
                <a:latin typeface="Bahnschrift SemiBold Condensed"/>
              </a:rPr>
              <a:t>Summit ($4.54B, 15.86%)</a:t>
            </a:r>
          </a:p>
          <a:p>
            <a:pPr marL="457200" indent="-457200">
              <a:lnSpc>
                <a:spcPct val="150000"/>
              </a:lnSpc>
              <a:buAutoNum type="arabicPeriod"/>
            </a:pPr>
            <a:r>
              <a:rPr lang="en-US" sz="2000" dirty="0">
                <a:solidFill>
                  <a:schemeClr val="bg2">
                    <a:lumMod val="25000"/>
                  </a:schemeClr>
                </a:solidFill>
                <a:latin typeface="Bahnschrift SemiBold Condensed"/>
              </a:rPr>
              <a:t>Montgomery ($3.73B, 13.54%)</a:t>
            </a:r>
          </a:p>
          <a:p>
            <a:pPr marL="0" indent="0">
              <a:lnSpc>
                <a:spcPct val="150000"/>
              </a:lnSpc>
              <a:buNone/>
            </a:pPr>
            <a:endParaRPr lang="en-US" sz="1800" b="1" dirty="0"/>
          </a:p>
        </p:txBody>
      </p:sp>
      <p:sp>
        <p:nvSpPr>
          <p:cNvPr id="10" name="Text Placeholder 9">
            <a:extLst>
              <a:ext uri="{FF2B5EF4-FFF2-40B4-BE49-F238E27FC236}">
                <a16:creationId xmlns:a16="http://schemas.microsoft.com/office/drawing/2014/main" id="{162D8F84-A889-30B0-12F1-5E0A73C4AA19}"/>
              </a:ext>
            </a:extLst>
          </p:cNvPr>
          <p:cNvSpPr>
            <a:spLocks noGrp="1"/>
          </p:cNvSpPr>
          <p:nvPr>
            <p:ph type="body" idx="1"/>
          </p:nvPr>
        </p:nvSpPr>
        <p:spPr>
          <a:xfrm>
            <a:off x="704843" y="2427987"/>
            <a:ext cx="4980331" cy="420515"/>
          </a:xfrm>
        </p:spPr>
        <p:txBody>
          <a:bodyPr>
            <a:normAutofit/>
          </a:bodyPr>
          <a:lstStyle/>
          <a:p>
            <a:r>
              <a:rPr lang="en-US" sz="2000" dirty="0"/>
              <a:t>TOP COUNTIES WITH GRP GAINS</a:t>
            </a:r>
          </a:p>
        </p:txBody>
      </p:sp>
      <p:sp>
        <p:nvSpPr>
          <p:cNvPr id="2" name="Title 1">
            <a:extLst>
              <a:ext uri="{FF2B5EF4-FFF2-40B4-BE49-F238E27FC236}">
                <a16:creationId xmlns:a16="http://schemas.microsoft.com/office/drawing/2014/main" id="{AF1A7B2F-5C6A-BB42-92B1-5C2590FF09F9}"/>
              </a:ext>
            </a:extLst>
          </p:cNvPr>
          <p:cNvSpPr>
            <a:spLocks noGrp="1"/>
          </p:cNvSpPr>
          <p:nvPr>
            <p:ph type="title"/>
          </p:nvPr>
        </p:nvSpPr>
        <p:spPr>
          <a:xfrm>
            <a:off x="704843" y="986746"/>
            <a:ext cx="4980331" cy="677861"/>
          </a:xfrm>
        </p:spPr>
        <p:txBody>
          <a:bodyPr>
            <a:noAutofit/>
          </a:bodyPr>
          <a:lstStyle/>
          <a:p>
            <a:pPr>
              <a:lnSpc>
                <a:spcPct val="100000"/>
              </a:lnSpc>
            </a:pPr>
            <a:r>
              <a:rPr lang="en-US" sz="3600" dirty="0"/>
              <a:t>State of Ohio GRP Growth</a:t>
            </a:r>
          </a:p>
        </p:txBody>
      </p:sp>
      <p:sp>
        <p:nvSpPr>
          <p:cNvPr id="11" name="Text Placeholder 10">
            <a:extLst>
              <a:ext uri="{FF2B5EF4-FFF2-40B4-BE49-F238E27FC236}">
                <a16:creationId xmlns:a16="http://schemas.microsoft.com/office/drawing/2014/main" id="{886465E5-F63F-1B66-33C7-C0962B3A50BE}"/>
              </a:ext>
            </a:extLst>
          </p:cNvPr>
          <p:cNvSpPr>
            <a:spLocks noGrp="1"/>
          </p:cNvSpPr>
          <p:nvPr>
            <p:ph type="body" sz="quarter" idx="13"/>
          </p:nvPr>
        </p:nvSpPr>
        <p:spPr>
          <a:xfrm>
            <a:off x="704843" y="1836039"/>
            <a:ext cx="4539186" cy="420515"/>
          </a:xfrm>
        </p:spPr>
        <p:txBody>
          <a:bodyPr>
            <a:normAutofit/>
          </a:bodyPr>
          <a:lstStyle/>
          <a:p>
            <a:r>
              <a:rPr lang="en-US" dirty="0"/>
              <a:t>Total by County (2019-2023)</a:t>
            </a:r>
          </a:p>
        </p:txBody>
      </p:sp>
      <p:sp>
        <p:nvSpPr>
          <p:cNvPr id="7" name="Slide Number Placeholder 6">
            <a:extLst>
              <a:ext uri="{FF2B5EF4-FFF2-40B4-BE49-F238E27FC236}">
                <a16:creationId xmlns:a16="http://schemas.microsoft.com/office/drawing/2014/main" id="{3F1245ED-EE46-2F19-B1DA-83AB8E126935}"/>
              </a:ext>
            </a:extLst>
          </p:cNvPr>
          <p:cNvSpPr>
            <a:spLocks noGrp="1"/>
          </p:cNvSpPr>
          <p:nvPr>
            <p:ph type="sldNum" sz="quarter" idx="17"/>
          </p:nvPr>
        </p:nvSpPr>
        <p:spPr/>
        <p:txBody>
          <a:bodyPr/>
          <a:lstStyle/>
          <a:p>
            <a:fld id="{A5D574CE-C4BB-BE48-B6BD-49297EFA31EB}" type="slidenum">
              <a:rPr lang="en-US" smtClean="0"/>
              <a:pPr/>
              <a:t>15</a:t>
            </a:fld>
            <a:endParaRPr lang="en-US"/>
          </a:p>
        </p:txBody>
      </p:sp>
    </p:spTree>
    <p:extLst>
      <p:ext uri="{BB962C8B-B14F-4D97-AF65-F5344CB8AC3E}">
        <p14:creationId xmlns:p14="http://schemas.microsoft.com/office/powerpoint/2010/main" val="2000450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3C5D36-A8F5-5C42-3507-0DD3E754DBBB}"/>
              </a:ext>
            </a:extLst>
          </p:cNvPr>
          <p:cNvPicPr>
            <a:picLocks noChangeAspect="1"/>
          </p:cNvPicPr>
          <p:nvPr/>
        </p:nvPicPr>
        <p:blipFill rotWithShape="1">
          <a:blip r:embed="rId3"/>
          <a:srcRect l="10495" t="1905" r="6847"/>
          <a:stretch/>
        </p:blipFill>
        <p:spPr>
          <a:xfrm>
            <a:off x="4917233" y="253405"/>
            <a:ext cx="7128588" cy="6102945"/>
          </a:xfrm>
          <a:prstGeom prst="rect">
            <a:avLst/>
          </a:prstGeom>
        </p:spPr>
      </p:pic>
      <p:sp>
        <p:nvSpPr>
          <p:cNvPr id="5" name="Text Placeholder 4">
            <a:extLst>
              <a:ext uri="{FF2B5EF4-FFF2-40B4-BE49-F238E27FC236}">
                <a16:creationId xmlns:a16="http://schemas.microsoft.com/office/drawing/2014/main" id="{D9E41713-FCF8-894A-B5B6-FC2C0103D1F6}"/>
              </a:ext>
            </a:extLst>
          </p:cNvPr>
          <p:cNvSpPr>
            <a:spLocks noGrp="1"/>
          </p:cNvSpPr>
          <p:nvPr>
            <p:ph type="body" sz="quarter" idx="10"/>
          </p:nvPr>
        </p:nvSpPr>
        <p:spPr>
          <a:xfrm>
            <a:off x="858800" y="3429000"/>
            <a:ext cx="3531253" cy="2895362"/>
          </a:xfrm>
        </p:spPr>
        <p:txBody>
          <a:bodyPr>
            <a:noAutofit/>
          </a:bodyPr>
          <a:lstStyle/>
          <a:p>
            <a:pPr marL="457200" indent="-457200">
              <a:lnSpc>
                <a:spcPct val="150000"/>
              </a:lnSpc>
              <a:buFont typeface="Courier New" panose="02070309020205020404" pitchFamily="49" charset="0"/>
              <a:buAutoNum type="arabicPeriod"/>
            </a:pPr>
            <a:r>
              <a:rPr lang="en-US" sz="2000" dirty="0">
                <a:solidFill>
                  <a:schemeClr val="bg2">
                    <a:lumMod val="25000"/>
                  </a:schemeClr>
                </a:solidFill>
                <a:latin typeface="Bahnschrift SemiBold Condensed"/>
              </a:rPr>
              <a:t>Delaware ($2.86B; 26.12%)</a:t>
            </a:r>
          </a:p>
          <a:p>
            <a:pPr marL="457200" indent="-457200">
              <a:lnSpc>
                <a:spcPct val="150000"/>
              </a:lnSpc>
              <a:buFont typeface="Courier New" panose="02070309020205020404" pitchFamily="49" charset="0"/>
              <a:buAutoNum type="arabicPeriod"/>
            </a:pPr>
            <a:r>
              <a:rPr lang="en-US" sz="2000" dirty="0">
                <a:solidFill>
                  <a:schemeClr val="bg2">
                    <a:lumMod val="25000"/>
                  </a:schemeClr>
                </a:solidFill>
                <a:latin typeface="Bahnschrift SemiBold Condensed"/>
              </a:rPr>
              <a:t>Lucas ($2.69B; 10.68%)</a:t>
            </a:r>
          </a:p>
          <a:p>
            <a:pPr marL="457200" indent="-457200">
              <a:lnSpc>
                <a:spcPct val="150000"/>
              </a:lnSpc>
              <a:buFont typeface="Courier New" panose="02070309020205020404" pitchFamily="49" charset="0"/>
              <a:buAutoNum type="arabicPeriod"/>
            </a:pPr>
            <a:r>
              <a:rPr lang="en-US" sz="2000" dirty="0">
                <a:solidFill>
                  <a:schemeClr val="bg2">
                    <a:lumMod val="25000"/>
                  </a:schemeClr>
                </a:solidFill>
                <a:latin typeface="Bahnschrift SemiBold Condensed"/>
              </a:rPr>
              <a:t>Wood ($1.59B; 23.35%)</a:t>
            </a:r>
          </a:p>
          <a:p>
            <a:pPr marL="457200" indent="-457200">
              <a:lnSpc>
                <a:spcPct val="150000"/>
              </a:lnSpc>
              <a:buFont typeface="Courier New" panose="02070309020205020404" pitchFamily="49" charset="0"/>
              <a:buAutoNum type="arabicPeriod"/>
            </a:pPr>
            <a:r>
              <a:rPr lang="en-US" sz="2000" dirty="0">
                <a:solidFill>
                  <a:schemeClr val="bg2">
                    <a:lumMod val="25000"/>
                  </a:schemeClr>
                </a:solidFill>
                <a:latin typeface="Bahnschrift SemiBold Condensed"/>
              </a:rPr>
              <a:t>Union ($1.54B; 27.41%)</a:t>
            </a:r>
          </a:p>
          <a:p>
            <a:pPr marL="457200" indent="-457200">
              <a:lnSpc>
                <a:spcPct val="150000"/>
              </a:lnSpc>
              <a:buFont typeface="Courier New" panose="02070309020205020404" pitchFamily="49" charset="0"/>
              <a:buAutoNum type="arabicPeriod"/>
            </a:pPr>
            <a:r>
              <a:rPr lang="en-US" sz="2000" dirty="0">
                <a:solidFill>
                  <a:schemeClr val="bg2">
                    <a:lumMod val="25000"/>
                  </a:schemeClr>
                </a:solidFill>
                <a:latin typeface="Bahnschrift SemiBold Condensed"/>
              </a:rPr>
              <a:t>Hancock ($1.31B; 23.41%)</a:t>
            </a:r>
          </a:p>
          <a:p>
            <a:pPr marL="0" indent="0">
              <a:lnSpc>
                <a:spcPct val="150000"/>
              </a:lnSpc>
              <a:buNone/>
            </a:pPr>
            <a:endParaRPr lang="en-US" sz="1800" b="1" dirty="0"/>
          </a:p>
        </p:txBody>
      </p:sp>
      <p:sp>
        <p:nvSpPr>
          <p:cNvPr id="10" name="Text Placeholder 9">
            <a:extLst>
              <a:ext uri="{FF2B5EF4-FFF2-40B4-BE49-F238E27FC236}">
                <a16:creationId xmlns:a16="http://schemas.microsoft.com/office/drawing/2014/main" id="{162D8F84-A889-30B0-12F1-5E0A73C4AA19}"/>
              </a:ext>
            </a:extLst>
          </p:cNvPr>
          <p:cNvSpPr>
            <a:spLocks noGrp="1"/>
          </p:cNvSpPr>
          <p:nvPr>
            <p:ph type="body" idx="1"/>
          </p:nvPr>
        </p:nvSpPr>
        <p:spPr>
          <a:xfrm>
            <a:off x="471579" y="2789811"/>
            <a:ext cx="4305696" cy="420515"/>
          </a:xfrm>
        </p:spPr>
        <p:txBody>
          <a:bodyPr>
            <a:normAutofit/>
          </a:bodyPr>
          <a:lstStyle/>
          <a:p>
            <a:r>
              <a:rPr lang="en-US" sz="2000" dirty="0"/>
              <a:t>TOP COUNTIES WITH GRP GAINS</a:t>
            </a:r>
          </a:p>
        </p:txBody>
      </p:sp>
      <p:sp>
        <p:nvSpPr>
          <p:cNvPr id="2" name="Title 1">
            <a:extLst>
              <a:ext uri="{FF2B5EF4-FFF2-40B4-BE49-F238E27FC236}">
                <a16:creationId xmlns:a16="http://schemas.microsoft.com/office/drawing/2014/main" id="{AF1A7B2F-5C6A-BB42-92B1-5C2590FF09F9}"/>
              </a:ext>
            </a:extLst>
          </p:cNvPr>
          <p:cNvSpPr>
            <a:spLocks noGrp="1"/>
          </p:cNvSpPr>
          <p:nvPr>
            <p:ph type="title"/>
          </p:nvPr>
        </p:nvSpPr>
        <p:spPr>
          <a:xfrm>
            <a:off x="471579" y="1317893"/>
            <a:ext cx="4980331" cy="677861"/>
          </a:xfrm>
        </p:spPr>
        <p:txBody>
          <a:bodyPr>
            <a:noAutofit/>
          </a:bodyPr>
          <a:lstStyle/>
          <a:p>
            <a:pPr>
              <a:lnSpc>
                <a:spcPct val="100000"/>
              </a:lnSpc>
            </a:pPr>
            <a:r>
              <a:rPr lang="en-US" sz="3600" dirty="0"/>
              <a:t>Northwest Ohio </a:t>
            </a:r>
            <a:br>
              <a:rPr lang="en-US" sz="3600" dirty="0"/>
            </a:br>
            <a:r>
              <a:rPr lang="en-US" sz="3600" dirty="0"/>
              <a:t>GRP Growth</a:t>
            </a:r>
          </a:p>
        </p:txBody>
      </p:sp>
      <p:sp>
        <p:nvSpPr>
          <p:cNvPr id="11" name="Text Placeholder 10">
            <a:extLst>
              <a:ext uri="{FF2B5EF4-FFF2-40B4-BE49-F238E27FC236}">
                <a16:creationId xmlns:a16="http://schemas.microsoft.com/office/drawing/2014/main" id="{886465E5-F63F-1B66-33C7-C0962B3A50BE}"/>
              </a:ext>
            </a:extLst>
          </p:cNvPr>
          <p:cNvSpPr>
            <a:spLocks noGrp="1"/>
          </p:cNvSpPr>
          <p:nvPr>
            <p:ph type="body" sz="quarter" idx="13"/>
          </p:nvPr>
        </p:nvSpPr>
        <p:spPr>
          <a:xfrm>
            <a:off x="471579" y="2214428"/>
            <a:ext cx="4539186" cy="420515"/>
          </a:xfrm>
        </p:spPr>
        <p:txBody>
          <a:bodyPr>
            <a:normAutofit/>
          </a:bodyPr>
          <a:lstStyle/>
          <a:p>
            <a:r>
              <a:rPr lang="en-US" dirty="0"/>
              <a:t>Total by County (2019-2023)</a:t>
            </a:r>
          </a:p>
        </p:txBody>
      </p:sp>
      <p:sp>
        <p:nvSpPr>
          <p:cNvPr id="7" name="Slide Number Placeholder 6">
            <a:extLst>
              <a:ext uri="{FF2B5EF4-FFF2-40B4-BE49-F238E27FC236}">
                <a16:creationId xmlns:a16="http://schemas.microsoft.com/office/drawing/2014/main" id="{3F1245ED-EE46-2F19-B1DA-83AB8E126935}"/>
              </a:ext>
            </a:extLst>
          </p:cNvPr>
          <p:cNvSpPr>
            <a:spLocks noGrp="1"/>
          </p:cNvSpPr>
          <p:nvPr>
            <p:ph type="sldNum" sz="quarter" idx="17"/>
          </p:nvPr>
        </p:nvSpPr>
        <p:spPr/>
        <p:txBody>
          <a:bodyPr/>
          <a:lstStyle/>
          <a:p>
            <a:fld id="{A5D574CE-C4BB-BE48-B6BD-49297EFA31EB}" type="slidenum">
              <a:rPr lang="en-US" smtClean="0"/>
              <a:pPr/>
              <a:t>16</a:t>
            </a:fld>
            <a:endParaRPr lang="en-US"/>
          </a:p>
        </p:txBody>
      </p:sp>
    </p:spTree>
    <p:extLst>
      <p:ext uri="{BB962C8B-B14F-4D97-AF65-F5344CB8AC3E}">
        <p14:creationId xmlns:p14="http://schemas.microsoft.com/office/powerpoint/2010/main" val="1022851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3C5D36-A8F5-5C42-3507-0DD3E754DBBB}"/>
              </a:ext>
            </a:extLst>
          </p:cNvPr>
          <p:cNvPicPr>
            <a:picLocks noChangeAspect="1"/>
          </p:cNvPicPr>
          <p:nvPr/>
        </p:nvPicPr>
        <p:blipFill rotWithShape="1">
          <a:blip r:embed="rId3"/>
          <a:srcRect l="14369" t="3058" r="7756"/>
          <a:stretch/>
        </p:blipFill>
        <p:spPr>
          <a:xfrm>
            <a:off x="4870582" y="399387"/>
            <a:ext cx="7193901" cy="5675477"/>
          </a:xfrm>
          <a:prstGeom prst="rect">
            <a:avLst/>
          </a:prstGeom>
        </p:spPr>
      </p:pic>
      <p:sp>
        <p:nvSpPr>
          <p:cNvPr id="5" name="Text Placeholder 4">
            <a:extLst>
              <a:ext uri="{FF2B5EF4-FFF2-40B4-BE49-F238E27FC236}">
                <a16:creationId xmlns:a16="http://schemas.microsoft.com/office/drawing/2014/main" id="{D9E41713-FCF8-894A-B5B6-FC2C0103D1F6}"/>
              </a:ext>
            </a:extLst>
          </p:cNvPr>
          <p:cNvSpPr>
            <a:spLocks noGrp="1"/>
          </p:cNvSpPr>
          <p:nvPr>
            <p:ph type="body" sz="quarter" idx="10"/>
          </p:nvPr>
        </p:nvSpPr>
        <p:spPr>
          <a:xfrm>
            <a:off x="1003423" y="3237126"/>
            <a:ext cx="3596568" cy="2895362"/>
          </a:xfrm>
        </p:spPr>
        <p:txBody>
          <a:bodyPr>
            <a:noAutofit/>
          </a:bodyPr>
          <a:lstStyle/>
          <a:p>
            <a:pPr marL="457200" indent="-457200">
              <a:lnSpc>
                <a:spcPct val="150000"/>
              </a:lnSpc>
              <a:buAutoNum type="arabicPeriod"/>
            </a:pPr>
            <a:r>
              <a:rPr lang="en-US" sz="2000" dirty="0">
                <a:solidFill>
                  <a:schemeClr val="bg2">
                    <a:lumMod val="25000"/>
                  </a:schemeClr>
                </a:solidFill>
                <a:latin typeface="Bahnschrift SemiBold Condensed"/>
              </a:rPr>
              <a:t>Franklin($19.2B; 19.8%)</a:t>
            </a:r>
          </a:p>
          <a:p>
            <a:pPr marL="457200" indent="-457200">
              <a:lnSpc>
                <a:spcPct val="150000"/>
              </a:lnSpc>
              <a:buFont typeface="Courier New" panose="02070309020205020404" pitchFamily="49" charset="0"/>
              <a:buAutoNum type="arabicPeriod"/>
            </a:pPr>
            <a:r>
              <a:rPr lang="en-US" sz="2000" dirty="0">
                <a:solidFill>
                  <a:schemeClr val="bg2">
                    <a:lumMod val="25000"/>
                  </a:schemeClr>
                </a:solidFill>
                <a:latin typeface="Bahnschrift SemiBold Condensed"/>
              </a:rPr>
              <a:t>Cuyahoga($17B; 18.6%)</a:t>
            </a:r>
          </a:p>
          <a:p>
            <a:pPr marL="457200" indent="-457200">
              <a:lnSpc>
                <a:spcPct val="150000"/>
              </a:lnSpc>
              <a:buAutoNum type="arabicPeriod"/>
            </a:pPr>
            <a:r>
              <a:rPr lang="en-US" sz="2000" dirty="0">
                <a:solidFill>
                  <a:schemeClr val="bg2">
                    <a:lumMod val="25000"/>
                  </a:schemeClr>
                </a:solidFill>
                <a:latin typeface="Bahnschrift SemiBold Condensed"/>
              </a:rPr>
              <a:t>Hamilton ($10B; 13.4%)</a:t>
            </a:r>
          </a:p>
          <a:p>
            <a:pPr marL="457200" indent="-457200">
              <a:lnSpc>
                <a:spcPct val="150000"/>
              </a:lnSpc>
              <a:buFont typeface="Courier New" panose="02070309020205020404" pitchFamily="49" charset="0"/>
              <a:buAutoNum type="arabicPeriod"/>
            </a:pPr>
            <a:r>
              <a:rPr lang="en-US" sz="2000" dirty="0">
                <a:solidFill>
                  <a:schemeClr val="bg2">
                    <a:lumMod val="25000"/>
                  </a:schemeClr>
                </a:solidFill>
                <a:latin typeface="Bahnschrift SemiBold Condensed"/>
              </a:rPr>
              <a:t>Summit ($4.5B; 15.9%)</a:t>
            </a:r>
          </a:p>
          <a:p>
            <a:pPr marL="457200" indent="-457200">
              <a:lnSpc>
                <a:spcPct val="150000"/>
              </a:lnSpc>
              <a:buFont typeface="Courier New" panose="02070309020205020404" pitchFamily="49" charset="0"/>
              <a:buAutoNum type="arabicPeriod"/>
            </a:pPr>
            <a:r>
              <a:rPr lang="en-US" sz="2000" dirty="0">
                <a:solidFill>
                  <a:schemeClr val="bg2">
                    <a:lumMod val="25000"/>
                  </a:schemeClr>
                </a:solidFill>
                <a:latin typeface="Bahnschrift SemiBold Condensed"/>
              </a:rPr>
              <a:t>Montgomery ($3.7B; 13.5%)</a:t>
            </a:r>
          </a:p>
          <a:p>
            <a:pPr marL="457200" indent="-457200">
              <a:lnSpc>
                <a:spcPct val="150000"/>
              </a:lnSpc>
              <a:buFont typeface="Courier New" panose="02070309020205020404" pitchFamily="49" charset="0"/>
              <a:buAutoNum type="arabicPeriod"/>
            </a:pPr>
            <a:endParaRPr lang="en-US" sz="2000" dirty="0">
              <a:solidFill>
                <a:schemeClr val="bg2">
                  <a:lumMod val="25000"/>
                </a:schemeClr>
              </a:solidFill>
              <a:latin typeface="Bahnschrift SemiBold Condensed"/>
            </a:endParaRPr>
          </a:p>
          <a:p>
            <a:pPr marL="457200" indent="-457200">
              <a:lnSpc>
                <a:spcPct val="150000"/>
              </a:lnSpc>
              <a:buAutoNum type="arabicPeriod"/>
            </a:pPr>
            <a:endParaRPr lang="en-US" sz="2000" dirty="0">
              <a:solidFill>
                <a:schemeClr val="bg2">
                  <a:lumMod val="25000"/>
                </a:schemeClr>
              </a:solidFill>
              <a:latin typeface="Bahnschrift SemiBold Condensed"/>
            </a:endParaRPr>
          </a:p>
          <a:p>
            <a:pPr marL="457200" indent="-457200">
              <a:lnSpc>
                <a:spcPct val="150000"/>
              </a:lnSpc>
              <a:buAutoNum type="arabicPeriod"/>
            </a:pPr>
            <a:endParaRPr lang="en-US" sz="1800" b="1" dirty="0"/>
          </a:p>
        </p:txBody>
      </p:sp>
      <p:sp>
        <p:nvSpPr>
          <p:cNvPr id="10" name="Text Placeholder 9">
            <a:extLst>
              <a:ext uri="{FF2B5EF4-FFF2-40B4-BE49-F238E27FC236}">
                <a16:creationId xmlns:a16="http://schemas.microsoft.com/office/drawing/2014/main" id="{162D8F84-A889-30B0-12F1-5E0A73C4AA19}"/>
              </a:ext>
            </a:extLst>
          </p:cNvPr>
          <p:cNvSpPr>
            <a:spLocks noGrp="1"/>
          </p:cNvSpPr>
          <p:nvPr>
            <p:ph type="body" idx="1"/>
          </p:nvPr>
        </p:nvSpPr>
        <p:spPr>
          <a:xfrm>
            <a:off x="484271" y="2657803"/>
            <a:ext cx="4980331" cy="420515"/>
          </a:xfrm>
        </p:spPr>
        <p:txBody>
          <a:bodyPr>
            <a:normAutofit/>
          </a:bodyPr>
          <a:lstStyle/>
          <a:p>
            <a:r>
              <a:rPr lang="en-US" sz="2000" dirty="0"/>
              <a:t>TOP COUNTIES WITH GRP GAINS</a:t>
            </a:r>
          </a:p>
        </p:txBody>
      </p:sp>
      <p:sp>
        <p:nvSpPr>
          <p:cNvPr id="2" name="Title 1">
            <a:extLst>
              <a:ext uri="{FF2B5EF4-FFF2-40B4-BE49-F238E27FC236}">
                <a16:creationId xmlns:a16="http://schemas.microsoft.com/office/drawing/2014/main" id="{AF1A7B2F-5C6A-BB42-92B1-5C2590FF09F9}"/>
              </a:ext>
            </a:extLst>
          </p:cNvPr>
          <p:cNvSpPr>
            <a:spLocks noGrp="1"/>
          </p:cNvSpPr>
          <p:nvPr>
            <p:ph type="title"/>
          </p:nvPr>
        </p:nvSpPr>
        <p:spPr>
          <a:xfrm>
            <a:off x="484271" y="1117374"/>
            <a:ext cx="4980331" cy="677861"/>
          </a:xfrm>
        </p:spPr>
        <p:txBody>
          <a:bodyPr>
            <a:noAutofit/>
          </a:bodyPr>
          <a:lstStyle/>
          <a:p>
            <a:pPr>
              <a:lnSpc>
                <a:spcPct val="100000"/>
              </a:lnSpc>
            </a:pPr>
            <a:r>
              <a:rPr lang="en-US" sz="3600" dirty="0"/>
              <a:t>GRP Growth by County</a:t>
            </a:r>
          </a:p>
        </p:txBody>
      </p:sp>
      <p:sp>
        <p:nvSpPr>
          <p:cNvPr id="11" name="Text Placeholder 10">
            <a:extLst>
              <a:ext uri="{FF2B5EF4-FFF2-40B4-BE49-F238E27FC236}">
                <a16:creationId xmlns:a16="http://schemas.microsoft.com/office/drawing/2014/main" id="{886465E5-F63F-1B66-33C7-C0962B3A50BE}"/>
              </a:ext>
            </a:extLst>
          </p:cNvPr>
          <p:cNvSpPr>
            <a:spLocks noGrp="1"/>
          </p:cNvSpPr>
          <p:nvPr>
            <p:ph type="body" sz="quarter" idx="13"/>
          </p:nvPr>
        </p:nvSpPr>
        <p:spPr>
          <a:xfrm>
            <a:off x="484271" y="2055853"/>
            <a:ext cx="4539186" cy="420515"/>
          </a:xfrm>
        </p:spPr>
        <p:txBody>
          <a:bodyPr>
            <a:normAutofit/>
          </a:bodyPr>
          <a:lstStyle/>
          <a:p>
            <a:r>
              <a:rPr lang="en-US" dirty="0"/>
              <a:t>Manufacturing (2019-2023)</a:t>
            </a:r>
          </a:p>
        </p:txBody>
      </p:sp>
      <p:sp>
        <p:nvSpPr>
          <p:cNvPr id="7" name="Slide Number Placeholder 6">
            <a:extLst>
              <a:ext uri="{FF2B5EF4-FFF2-40B4-BE49-F238E27FC236}">
                <a16:creationId xmlns:a16="http://schemas.microsoft.com/office/drawing/2014/main" id="{3F1245ED-EE46-2F19-B1DA-83AB8E126935}"/>
              </a:ext>
            </a:extLst>
          </p:cNvPr>
          <p:cNvSpPr>
            <a:spLocks noGrp="1"/>
          </p:cNvSpPr>
          <p:nvPr>
            <p:ph type="sldNum" sz="quarter" idx="17"/>
          </p:nvPr>
        </p:nvSpPr>
        <p:spPr/>
        <p:txBody>
          <a:bodyPr/>
          <a:lstStyle/>
          <a:p>
            <a:fld id="{A5D574CE-C4BB-BE48-B6BD-49297EFA31EB}" type="slidenum">
              <a:rPr lang="en-US" smtClean="0"/>
              <a:pPr/>
              <a:t>17</a:t>
            </a:fld>
            <a:endParaRPr lang="en-US"/>
          </a:p>
        </p:txBody>
      </p:sp>
    </p:spTree>
    <p:extLst>
      <p:ext uri="{BB962C8B-B14F-4D97-AF65-F5344CB8AC3E}">
        <p14:creationId xmlns:p14="http://schemas.microsoft.com/office/powerpoint/2010/main" val="80049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8">
            <a:extLst>
              <a:ext uri="{FF2B5EF4-FFF2-40B4-BE49-F238E27FC236}">
                <a16:creationId xmlns:a16="http://schemas.microsoft.com/office/drawing/2014/main" id="{0869D49A-ADDC-DB18-709A-5B652B2F9510}"/>
              </a:ext>
            </a:extLst>
          </p:cNvPr>
          <p:cNvPicPr>
            <a:picLocks noChangeAspect="1"/>
          </p:cNvPicPr>
          <p:nvPr/>
        </p:nvPicPr>
        <p:blipFill rotWithShape="1">
          <a:blip r:embed="rId3"/>
          <a:srcRect l="4746" t="2006" r="3018" b="2708"/>
          <a:stretch/>
        </p:blipFill>
        <p:spPr>
          <a:xfrm>
            <a:off x="5186378" y="145001"/>
            <a:ext cx="6848444" cy="6092890"/>
          </a:xfrm>
          <a:prstGeom prst="rect">
            <a:avLst/>
          </a:prstGeom>
        </p:spPr>
      </p:pic>
      <p:sp>
        <p:nvSpPr>
          <p:cNvPr id="5" name="Text Placeholder 4">
            <a:extLst>
              <a:ext uri="{FF2B5EF4-FFF2-40B4-BE49-F238E27FC236}">
                <a16:creationId xmlns:a16="http://schemas.microsoft.com/office/drawing/2014/main" id="{D9E41713-FCF8-894A-B5B6-FC2C0103D1F6}"/>
              </a:ext>
            </a:extLst>
          </p:cNvPr>
          <p:cNvSpPr>
            <a:spLocks noGrp="1"/>
          </p:cNvSpPr>
          <p:nvPr>
            <p:ph type="body" sz="quarter" idx="10"/>
          </p:nvPr>
        </p:nvSpPr>
        <p:spPr>
          <a:xfrm>
            <a:off x="1083314" y="3342529"/>
            <a:ext cx="4165737" cy="2895362"/>
          </a:xfrm>
        </p:spPr>
        <p:txBody>
          <a:bodyPr>
            <a:noAutofit/>
          </a:bodyPr>
          <a:lstStyle/>
          <a:p>
            <a:pPr marL="457200" indent="-457200">
              <a:lnSpc>
                <a:spcPct val="150000"/>
              </a:lnSpc>
              <a:buAutoNum type="arabicPeriod"/>
            </a:pPr>
            <a:r>
              <a:rPr lang="en-US" sz="2000" dirty="0">
                <a:solidFill>
                  <a:schemeClr val="bg2">
                    <a:lumMod val="25000"/>
                  </a:schemeClr>
                </a:solidFill>
                <a:latin typeface="Bahnschrift SemiBold Condensed"/>
              </a:rPr>
              <a:t>Delaware ($257.3M; 24%)</a:t>
            </a:r>
          </a:p>
          <a:p>
            <a:pPr marL="457200" indent="-457200">
              <a:lnSpc>
                <a:spcPct val="150000"/>
              </a:lnSpc>
              <a:buFont typeface="Courier New" panose="02070309020205020404" pitchFamily="49" charset="0"/>
              <a:buAutoNum type="arabicPeriod"/>
            </a:pPr>
            <a:r>
              <a:rPr lang="en-US" sz="2000" dirty="0">
                <a:solidFill>
                  <a:schemeClr val="bg2">
                    <a:lumMod val="25000"/>
                  </a:schemeClr>
                </a:solidFill>
                <a:latin typeface="Bahnschrift SemiBold Condensed"/>
              </a:rPr>
              <a:t>Union ($127.8M; 28%)</a:t>
            </a:r>
          </a:p>
          <a:p>
            <a:pPr marL="457200" indent="-457200">
              <a:lnSpc>
                <a:spcPct val="150000"/>
              </a:lnSpc>
              <a:buFont typeface="Courier New" panose="02070309020205020404" pitchFamily="49" charset="0"/>
              <a:buAutoNum type="arabicPeriod"/>
            </a:pPr>
            <a:r>
              <a:rPr lang="en-US" sz="2000" dirty="0">
                <a:solidFill>
                  <a:schemeClr val="bg2">
                    <a:lumMod val="25000"/>
                  </a:schemeClr>
                </a:solidFill>
                <a:latin typeface="Bahnschrift SemiBold Condensed"/>
              </a:rPr>
              <a:t>Lucas ($104.7M; 9%)</a:t>
            </a:r>
          </a:p>
          <a:p>
            <a:pPr marL="457200" indent="-457200">
              <a:lnSpc>
                <a:spcPct val="150000"/>
              </a:lnSpc>
              <a:buFont typeface="Courier New" panose="02070309020205020404" pitchFamily="49" charset="0"/>
              <a:buAutoNum type="arabicPeriod"/>
            </a:pPr>
            <a:r>
              <a:rPr lang="en-US" sz="2000" dirty="0">
                <a:solidFill>
                  <a:schemeClr val="bg2">
                    <a:lumMod val="25000"/>
                  </a:schemeClr>
                </a:solidFill>
                <a:latin typeface="Bahnschrift SemiBold Condensed"/>
              </a:rPr>
              <a:t>Wood ($61.1M; 28%)</a:t>
            </a:r>
          </a:p>
          <a:p>
            <a:pPr marL="457200" indent="-457200">
              <a:lnSpc>
                <a:spcPct val="150000"/>
              </a:lnSpc>
              <a:buFont typeface="Courier New" panose="02070309020205020404" pitchFamily="49" charset="0"/>
              <a:buAutoNum type="arabicPeriod"/>
            </a:pPr>
            <a:r>
              <a:rPr lang="en-US" sz="2000" dirty="0">
                <a:solidFill>
                  <a:schemeClr val="bg2">
                    <a:lumMod val="25000"/>
                  </a:schemeClr>
                </a:solidFill>
                <a:latin typeface="Bahnschrift SemiBold Condensed"/>
              </a:rPr>
              <a:t>Allen ($41.5M; 26%)</a:t>
            </a:r>
          </a:p>
          <a:p>
            <a:pPr marL="0" indent="0">
              <a:lnSpc>
                <a:spcPct val="150000"/>
              </a:lnSpc>
              <a:buNone/>
            </a:pPr>
            <a:endParaRPr lang="en-US" sz="2000" dirty="0">
              <a:solidFill>
                <a:schemeClr val="bg2">
                  <a:lumMod val="25000"/>
                </a:schemeClr>
              </a:solidFill>
              <a:highlight>
                <a:srgbClr val="FFFF00"/>
              </a:highlight>
              <a:latin typeface="Bahnschrift SemiBold Condensed"/>
            </a:endParaRPr>
          </a:p>
        </p:txBody>
      </p:sp>
      <p:sp>
        <p:nvSpPr>
          <p:cNvPr id="10" name="Text Placeholder 9">
            <a:extLst>
              <a:ext uri="{FF2B5EF4-FFF2-40B4-BE49-F238E27FC236}">
                <a16:creationId xmlns:a16="http://schemas.microsoft.com/office/drawing/2014/main" id="{162D8F84-A889-30B0-12F1-5E0A73C4AA19}"/>
              </a:ext>
            </a:extLst>
          </p:cNvPr>
          <p:cNvSpPr>
            <a:spLocks noGrp="1"/>
          </p:cNvSpPr>
          <p:nvPr>
            <p:ph type="body" idx="1"/>
          </p:nvPr>
        </p:nvSpPr>
        <p:spPr>
          <a:xfrm>
            <a:off x="704843" y="2812280"/>
            <a:ext cx="4352461" cy="420515"/>
          </a:xfrm>
        </p:spPr>
        <p:txBody>
          <a:bodyPr>
            <a:normAutofit/>
          </a:bodyPr>
          <a:lstStyle/>
          <a:p>
            <a:r>
              <a:rPr lang="en-US" sz="2000" dirty="0"/>
              <a:t>TOP COUNTIES WITH GRP GAINS</a:t>
            </a:r>
          </a:p>
        </p:txBody>
      </p:sp>
      <p:sp>
        <p:nvSpPr>
          <p:cNvPr id="2" name="Title 1">
            <a:extLst>
              <a:ext uri="{FF2B5EF4-FFF2-40B4-BE49-F238E27FC236}">
                <a16:creationId xmlns:a16="http://schemas.microsoft.com/office/drawing/2014/main" id="{AF1A7B2F-5C6A-BB42-92B1-5C2590FF09F9}"/>
              </a:ext>
            </a:extLst>
          </p:cNvPr>
          <p:cNvSpPr>
            <a:spLocks noGrp="1"/>
          </p:cNvSpPr>
          <p:nvPr>
            <p:ph type="title"/>
          </p:nvPr>
        </p:nvSpPr>
        <p:spPr>
          <a:xfrm>
            <a:off x="676018" y="986745"/>
            <a:ext cx="4980331" cy="677861"/>
          </a:xfrm>
        </p:spPr>
        <p:txBody>
          <a:bodyPr>
            <a:noAutofit/>
          </a:bodyPr>
          <a:lstStyle/>
          <a:p>
            <a:pPr>
              <a:lnSpc>
                <a:spcPct val="100000"/>
              </a:lnSpc>
            </a:pPr>
            <a:r>
              <a:rPr lang="en-US" sz="3600" dirty="0"/>
              <a:t>GRP Growth by County</a:t>
            </a:r>
          </a:p>
        </p:txBody>
      </p:sp>
      <p:sp>
        <p:nvSpPr>
          <p:cNvPr id="11" name="Text Placeholder 10">
            <a:extLst>
              <a:ext uri="{FF2B5EF4-FFF2-40B4-BE49-F238E27FC236}">
                <a16:creationId xmlns:a16="http://schemas.microsoft.com/office/drawing/2014/main" id="{886465E5-F63F-1B66-33C7-C0962B3A50BE}"/>
              </a:ext>
            </a:extLst>
          </p:cNvPr>
          <p:cNvSpPr>
            <a:spLocks noGrp="1"/>
          </p:cNvSpPr>
          <p:nvPr>
            <p:ph type="body" sz="quarter" idx="13"/>
          </p:nvPr>
        </p:nvSpPr>
        <p:spPr>
          <a:xfrm>
            <a:off x="676018" y="1943962"/>
            <a:ext cx="4539186" cy="588962"/>
          </a:xfrm>
        </p:spPr>
        <p:txBody>
          <a:bodyPr>
            <a:noAutofit/>
          </a:bodyPr>
          <a:lstStyle/>
          <a:p>
            <a:r>
              <a:rPr lang="en-US" dirty="0"/>
              <a:t>Professional, Scientific, &amp; Technical</a:t>
            </a:r>
          </a:p>
          <a:p>
            <a:r>
              <a:rPr lang="en-US" dirty="0"/>
              <a:t> Services (2019-2023)</a:t>
            </a:r>
          </a:p>
        </p:txBody>
      </p:sp>
      <p:sp>
        <p:nvSpPr>
          <p:cNvPr id="7" name="Slide Number Placeholder 6">
            <a:extLst>
              <a:ext uri="{FF2B5EF4-FFF2-40B4-BE49-F238E27FC236}">
                <a16:creationId xmlns:a16="http://schemas.microsoft.com/office/drawing/2014/main" id="{3F1245ED-EE46-2F19-B1DA-83AB8E126935}"/>
              </a:ext>
            </a:extLst>
          </p:cNvPr>
          <p:cNvSpPr>
            <a:spLocks noGrp="1"/>
          </p:cNvSpPr>
          <p:nvPr>
            <p:ph type="sldNum" sz="quarter" idx="17"/>
          </p:nvPr>
        </p:nvSpPr>
        <p:spPr/>
        <p:txBody>
          <a:bodyPr/>
          <a:lstStyle/>
          <a:p>
            <a:fld id="{A5D574CE-C4BB-BE48-B6BD-49297EFA31EB}" type="slidenum">
              <a:rPr lang="en-US" smtClean="0"/>
              <a:pPr/>
              <a:t>18</a:t>
            </a:fld>
            <a:endParaRPr lang="en-US"/>
          </a:p>
        </p:txBody>
      </p:sp>
    </p:spTree>
    <p:extLst>
      <p:ext uri="{BB962C8B-B14F-4D97-AF65-F5344CB8AC3E}">
        <p14:creationId xmlns:p14="http://schemas.microsoft.com/office/powerpoint/2010/main" val="2774808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9E41713-FCF8-894A-B5B6-FC2C0103D1F6}"/>
              </a:ext>
            </a:extLst>
          </p:cNvPr>
          <p:cNvSpPr>
            <a:spLocks noGrp="1"/>
          </p:cNvSpPr>
          <p:nvPr>
            <p:ph type="body" sz="quarter" idx="10"/>
          </p:nvPr>
        </p:nvSpPr>
        <p:spPr>
          <a:xfrm>
            <a:off x="1218027" y="3429000"/>
            <a:ext cx="3186022" cy="2895362"/>
          </a:xfrm>
        </p:spPr>
        <p:txBody>
          <a:bodyPr>
            <a:noAutofit/>
          </a:bodyPr>
          <a:lstStyle/>
          <a:p>
            <a:pPr marL="457200" indent="-457200">
              <a:lnSpc>
                <a:spcPct val="150000"/>
              </a:lnSpc>
              <a:buAutoNum type="arabicPeriod"/>
            </a:pPr>
            <a:r>
              <a:rPr lang="en-US" sz="2000" dirty="0">
                <a:solidFill>
                  <a:schemeClr val="bg2">
                    <a:lumMod val="25000"/>
                  </a:schemeClr>
                </a:solidFill>
                <a:latin typeface="Bahnschrift SemiBold Condensed"/>
              </a:rPr>
              <a:t>Hancock ($320.1M; 24%)</a:t>
            </a:r>
          </a:p>
          <a:p>
            <a:pPr marL="457200" indent="-457200">
              <a:lnSpc>
                <a:spcPct val="150000"/>
              </a:lnSpc>
              <a:buFont typeface="Courier New" panose="02070309020205020404" pitchFamily="49" charset="0"/>
              <a:buAutoNum type="arabicPeriod"/>
            </a:pPr>
            <a:r>
              <a:rPr lang="en-US" sz="2000" dirty="0">
                <a:solidFill>
                  <a:schemeClr val="bg2">
                    <a:lumMod val="25000"/>
                  </a:schemeClr>
                </a:solidFill>
                <a:latin typeface="Bahnschrift SemiBold Condensed"/>
              </a:rPr>
              <a:t>Madison ($210.3M; 100%)</a:t>
            </a:r>
          </a:p>
          <a:p>
            <a:pPr marL="457200" indent="-457200">
              <a:lnSpc>
                <a:spcPct val="150000"/>
              </a:lnSpc>
              <a:buFont typeface="Courier New" panose="02070309020205020404" pitchFamily="49" charset="0"/>
              <a:buAutoNum type="arabicPeriod"/>
            </a:pPr>
            <a:r>
              <a:rPr lang="en-US" sz="2000" dirty="0">
                <a:solidFill>
                  <a:schemeClr val="bg2">
                    <a:lumMod val="25000"/>
                  </a:schemeClr>
                </a:solidFill>
                <a:latin typeface="Bahnschrift SemiBold Condensed"/>
              </a:rPr>
              <a:t>Wood ($180.7M; 42%)</a:t>
            </a:r>
          </a:p>
          <a:p>
            <a:pPr marL="457200" indent="-457200">
              <a:lnSpc>
                <a:spcPct val="150000"/>
              </a:lnSpc>
              <a:buAutoNum type="arabicPeriod"/>
            </a:pPr>
            <a:r>
              <a:rPr lang="en-US" sz="2000" dirty="0">
                <a:solidFill>
                  <a:schemeClr val="bg2">
                    <a:lumMod val="25000"/>
                  </a:schemeClr>
                </a:solidFill>
                <a:latin typeface="Bahnschrift SemiBold Condensed"/>
              </a:rPr>
              <a:t>Lucas ($123.2M; 19%)</a:t>
            </a:r>
          </a:p>
          <a:p>
            <a:pPr marL="457200" indent="-457200">
              <a:lnSpc>
                <a:spcPct val="150000"/>
              </a:lnSpc>
              <a:buAutoNum type="arabicPeriod"/>
            </a:pPr>
            <a:r>
              <a:rPr lang="en-US" sz="2000" dirty="0">
                <a:solidFill>
                  <a:schemeClr val="bg2">
                    <a:lumMod val="25000"/>
                  </a:schemeClr>
                </a:solidFill>
                <a:latin typeface="Bahnschrift SemiBold Condensed"/>
              </a:rPr>
              <a:t>Union ($56.4M; 53%)</a:t>
            </a:r>
          </a:p>
          <a:p>
            <a:pPr>
              <a:lnSpc>
                <a:spcPct val="100000"/>
              </a:lnSpc>
            </a:pPr>
            <a:endParaRPr lang="en-US" sz="1800" b="1" dirty="0"/>
          </a:p>
        </p:txBody>
      </p:sp>
      <p:sp>
        <p:nvSpPr>
          <p:cNvPr id="10" name="Text Placeholder 9">
            <a:extLst>
              <a:ext uri="{FF2B5EF4-FFF2-40B4-BE49-F238E27FC236}">
                <a16:creationId xmlns:a16="http://schemas.microsoft.com/office/drawing/2014/main" id="{162D8F84-A889-30B0-12F1-5E0A73C4AA19}"/>
              </a:ext>
            </a:extLst>
          </p:cNvPr>
          <p:cNvSpPr>
            <a:spLocks noGrp="1"/>
          </p:cNvSpPr>
          <p:nvPr>
            <p:ph type="body" idx="1"/>
          </p:nvPr>
        </p:nvSpPr>
        <p:spPr>
          <a:xfrm>
            <a:off x="653525" y="2808253"/>
            <a:ext cx="4315026" cy="420515"/>
          </a:xfrm>
        </p:spPr>
        <p:txBody>
          <a:bodyPr>
            <a:normAutofit/>
          </a:bodyPr>
          <a:lstStyle/>
          <a:p>
            <a:r>
              <a:rPr lang="en-US" sz="2000" dirty="0"/>
              <a:t>TOP COUNTIES WITH GRP GAINS</a:t>
            </a:r>
          </a:p>
        </p:txBody>
      </p:sp>
      <p:sp>
        <p:nvSpPr>
          <p:cNvPr id="2" name="Title 1">
            <a:extLst>
              <a:ext uri="{FF2B5EF4-FFF2-40B4-BE49-F238E27FC236}">
                <a16:creationId xmlns:a16="http://schemas.microsoft.com/office/drawing/2014/main" id="{AF1A7B2F-5C6A-BB42-92B1-5C2590FF09F9}"/>
              </a:ext>
            </a:extLst>
          </p:cNvPr>
          <p:cNvSpPr>
            <a:spLocks noGrp="1"/>
          </p:cNvSpPr>
          <p:nvPr>
            <p:ph type="title"/>
          </p:nvPr>
        </p:nvSpPr>
        <p:spPr>
          <a:xfrm>
            <a:off x="653524" y="1063856"/>
            <a:ext cx="4980331" cy="677861"/>
          </a:xfrm>
        </p:spPr>
        <p:txBody>
          <a:bodyPr>
            <a:noAutofit/>
          </a:bodyPr>
          <a:lstStyle/>
          <a:p>
            <a:pPr>
              <a:lnSpc>
                <a:spcPct val="100000"/>
              </a:lnSpc>
            </a:pPr>
            <a:r>
              <a:rPr lang="en-US" sz="3600" dirty="0"/>
              <a:t>GRP Growth by County</a:t>
            </a:r>
          </a:p>
        </p:txBody>
      </p:sp>
      <p:sp>
        <p:nvSpPr>
          <p:cNvPr id="11" name="Text Placeholder 10">
            <a:extLst>
              <a:ext uri="{FF2B5EF4-FFF2-40B4-BE49-F238E27FC236}">
                <a16:creationId xmlns:a16="http://schemas.microsoft.com/office/drawing/2014/main" id="{886465E5-F63F-1B66-33C7-C0962B3A50BE}"/>
              </a:ext>
            </a:extLst>
          </p:cNvPr>
          <p:cNvSpPr>
            <a:spLocks noGrp="1"/>
          </p:cNvSpPr>
          <p:nvPr>
            <p:ph type="body" sz="quarter" idx="13"/>
          </p:nvPr>
        </p:nvSpPr>
        <p:spPr>
          <a:xfrm>
            <a:off x="653525" y="1941949"/>
            <a:ext cx="4980331" cy="588962"/>
          </a:xfrm>
        </p:spPr>
        <p:txBody>
          <a:bodyPr>
            <a:noAutofit/>
          </a:bodyPr>
          <a:lstStyle/>
          <a:p>
            <a:r>
              <a:rPr lang="en-US" dirty="0"/>
              <a:t>Transportation and Warehousing </a:t>
            </a:r>
          </a:p>
          <a:p>
            <a:r>
              <a:rPr lang="en-US" dirty="0"/>
              <a:t>(2019-2023)</a:t>
            </a:r>
          </a:p>
        </p:txBody>
      </p:sp>
      <p:pic>
        <p:nvPicPr>
          <p:cNvPr id="9" name="Picture Placeholder 8">
            <a:extLst>
              <a:ext uri="{FF2B5EF4-FFF2-40B4-BE49-F238E27FC236}">
                <a16:creationId xmlns:a16="http://schemas.microsoft.com/office/drawing/2014/main" id="{DED8F3E9-6101-0068-0531-E49DD0B4E32A}"/>
              </a:ext>
            </a:extLst>
          </p:cNvPr>
          <p:cNvPicPr>
            <a:picLocks noGrp="1" noChangeAspect="1"/>
          </p:cNvPicPr>
          <p:nvPr>
            <p:ph type="pic" sz="quarter" idx="14"/>
          </p:nvPr>
        </p:nvPicPr>
        <p:blipFill rotWithShape="1">
          <a:blip r:embed="rId3"/>
          <a:srcRect l="4016" t="1918" r="3850" b="1656"/>
          <a:stretch/>
        </p:blipFill>
        <p:spPr>
          <a:xfrm>
            <a:off x="5220558" y="247927"/>
            <a:ext cx="6780084" cy="6108423"/>
          </a:xfrm>
          <a:prstGeom prst="rect">
            <a:avLst/>
          </a:prstGeom>
        </p:spPr>
      </p:pic>
      <p:sp>
        <p:nvSpPr>
          <p:cNvPr id="7" name="Slide Number Placeholder 6">
            <a:extLst>
              <a:ext uri="{FF2B5EF4-FFF2-40B4-BE49-F238E27FC236}">
                <a16:creationId xmlns:a16="http://schemas.microsoft.com/office/drawing/2014/main" id="{3F1245ED-EE46-2F19-B1DA-83AB8E126935}"/>
              </a:ext>
            </a:extLst>
          </p:cNvPr>
          <p:cNvSpPr>
            <a:spLocks noGrp="1"/>
          </p:cNvSpPr>
          <p:nvPr>
            <p:ph type="sldNum" sz="quarter" idx="17"/>
          </p:nvPr>
        </p:nvSpPr>
        <p:spPr/>
        <p:txBody>
          <a:bodyPr/>
          <a:lstStyle/>
          <a:p>
            <a:fld id="{A5D574CE-C4BB-BE48-B6BD-49297EFA31EB}" type="slidenum">
              <a:rPr lang="en-US" smtClean="0"/>
              <a:pPr/>
              <a:t>19</a:t>
            </a:fld>
            <a:endParaRPr lang="en-US"/>
          </a:p>
        </p:txBody>
      </p:sp>
    </p:spTree>
    <p:extLst>
      <p:ext uri="{BB962C8B-B14F-4D97-AF65-F5344CB8AC3E}">
        <p14:creationId xmlns:p14="http://schemas.microsoft.com/office/powerpoint/2010/main" val="2515662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4BAC1E-0462-F549-8EDE-97E468D67889}"/>
              </a:ext>
            </a:extLst>
          </p:cNvPr>
          <p:cNvSpPr>
            <a:spLocks noGrp="1"/>
          </p:cNvSpPr>
          <p:nvPr>
            <p:ph type="body" sz="quarter" idx="10"/>
          </p:nvPr>
        </p:nvSpPr>
        <p:spPr>
          <a:xfrm>
            <a:off x="8174442" y="2564244"/>
            <a:ext cx="3262183" cy="1969656"/>
          </a:xfrm>
        </p:spPr>
        <p:txBody>
          <a:bodyPr>
            <a:normAutofit/>
          </a:bodyPr>
          <a:lstStyle/>
          <a:p>
            <a:r>
              <a:rPr lang="en-US" sz="3200"/>
              <a:t>ANALYZE.</a:t>
            </a:r>
          </a:p>
          <a:p>
            <a:r>
              <a:rPr lang="en-US" sz="3200"/>
              <a:t>STRATEGIZE. </a:t>
            </a:r>
          </a:p>
          <a:p>
            <a:r>
              <a:rPr lang="en-US" sz="3200"/>
              <a:t>BUILD.</a:t>
            </a:r>
          </a:p>
        </p:txBody>
      </p:sp>
      <p:sp>
        <p:nvSpPr>
          <p:cNvPr id="3" name="Title 2">
            <a:extLst>
              <a:ext uri="{FF2B5EF4-FFF2-40B4-BE49-F238E27FC236}">
                <a16:creationId xmlns:a16="http://schemas.microsoft.com/office/drawing/2014/main" id="{FB2AA308-5CB6-FD4B-9C23-36D01C64EE8F}"/>
              </a:ext>
            </a:extLst>
          </p:cNvPr>
          <p:cNvSpPr>
            <a:spLocks noGrp="1"/>
          </p:cNvSpPr>
          <p:nvPr>
            <p:ph type="title"/>
          </p:nvPr>
        </p:nvSpPr>
        <p:spPr/>
        <p:txBody>
          <a:bodyPr>
            <a:normAutofit fontScale="90000"/>
          </a:bodyPr>
          <a:lstStyle/>
          <a:p>
            <a:pPr>
              <a:lnSpc>
                <a:spcPct val="100000"/>
              </a:lnSpc>
            </a:pPr>
            <a:r>
              <a:rPr lang="en-US" dirty="0"/>
              <a:t>Center for Regional Development</a:t>
            </a:r>
          </a:p>
        </p:txBody>
      </p:sp>
      <p:sp>
        <p:nvSpPr>
          <p:cNvPr id="4" name="Text Placeholder 3">
            <a:extLst>
              <a:ext uri="{FF2B5EF4-FFF2-40B4-BE49-F238E27FC236}">
                <a16:creationId xmlns:a16="http://schemas.microsoft.com/office/drawing/2014/main" id="{0A4702EF-6580-B24B-8E28-77B52CB0A4F0}"/>
              </a:ext>
            </a:extLst>
          </p:cNvPr>
          <p:cNvSpPr>
            <a:spLocks noGrp="1"/>
          </p:cNvSpPr>
          <p:nvPr>
            <p:ph type="body" idx="1"/>
          </p:nvPr>
        </p:nvSpPr>
        <p:spPr>
          <a:xfrm>
            <a:off x="773563" y="1576089"/>
            <a:ext cx="6770778" cy="4568712"/>
          </a:xfrm>
        </p:spPr>
        <p:txBody>
          <a:bodyPr>
            <a:normAutofit lnSpcReduction="10000"/>
          </a:bodyPr>
          <a:lstStyle/>
          <a:p>
            <a:pPr>
              <a:lnSpc>
                <a:spcPct val="100000"/>
              </a:lnSpc>
            </a:pPr>
            <a:r>
              <a:rPr lang="en-US" sz="2000" dirty="0"/>
              <a:t>The BGSU Center for Regional Development partners with and convenes community stakeholders to enhance the economic well-being and quality of life in northwest Ohio by serving as : </a:t>
            </a:r>
          </a:p>
          <a:p>
            <a:pPr>
              <a:lnSpc>
                <a:spcPct val="100000"/>
              </a:lnSpc>
            </a:pPr>
            <a:endParaRPr lang="en-US" sz="2000" dirty="0"/>
          </a:p>
          <a:p>
            <a:pPr marL="285750" indent="-285750">
              <a:lnSpc>
                <a:spcPct val="100000"/>
              </a:lnSpc>
              <a:buFont typeface="Arial" panose="020B0604020202020204" pitchFamily="34" charset="0"/>
              <a:buChar char="•"/>
            </a:pPr>
            <a:r>
              <a:rPr lang="en-US" sz="2000" dirty="0"/>
              <a:t>Data Analytics Provider</a:t>
            </a:r>
          </a:p>
          <a:p>
            <a:pPr marL="285750" indent="-285750">
              <a:lnSpc>
                <a:spcPct val="100000"/>
              </a:lnSpc>
              <a:buFont typeface="Arial" panose="020B0604020202020204" pitchFamily="34" charset="0"/>
              <a:buChar char="•"/>
            </a:pPr>
            <a:r>
              <a:rPr lang="en-US" sz="2000" dirty="0"/>
              <a:t>Trusted &amp; Neutral Planning Facilitator</a:t>
            </a:r>
          </a:p>
          <a:p>
            <a:pPr marL="285750" indent="-285750">
              <a:lnSpc>
                <a:spcPct val="100000"/>
              </a:lnSpc>
              <a:buFont typeface="Arial" panose="020B0604020202020204" pitchFamily="34" charset="0"/>
              <a:buChar char="•"/>
            </a:pPr>
            <a:r>
              <a:rPr lang="en-US" sz="2000" dirty="0"/>
              <a:t>Community Engagement Partner</a:t>
            </a:r>
          </a:p>
          <a:p>
            <a:pPr marL="285750" indent="-285750">
              <a:lnSpc>
                <a:spcPct val="100000"/>
              </a:lnSpc>
              <a:buFont typeface="Arial" panose="020B0604020202020204" pitchFamily="34" charset="0"/>
              <a:buChar char="•"/>
            </a:pPr>
            <a:r>
              <a:rPr lang="en-US" sz="2000" dirty="0"/>
              <a:t>Community Needs </a:t>
            </a:r>
            <a:r>
              <a:rPr lang="en-US" sz="2000" dirty="0" err="1"/>
              <a:t>Assesment</a:t>
            </a:r>
            <a:r>
              <a:rPr lang="en-US" sz="2000" dirty="0"/>
              <a:t> Provider</a:t>
            </a:r>
          </a:p>
          <a:p>
            <a:pPr marL="285750" indent="-285750">
              <a:lnSpc>
                <a:spcPct val="100000"/>
              </a:lnSpc>
              <a:buFont typeface="Arial" panose="020B0604020202020204" pitchFamily="34" charset="0"/>
              <a:buChar char="•"/>
            </a:pPr>
            <a:r>
              <a:rPr lang="en-US" sz="2000" dirty="0"/>
              <a:t>Program Evaluator</a:t>
            </a:r>
          </a:p>
          <a:p>
            <a:pPr marL="285750" indent="-285750">
              <a:lnSpc>
                <a:spcPct val="100000"/>
              </a:lnSpc>
              <a:buFont typeface="Arial" panose="020B0604020202020204" pitchFamily="34" charset="0"/>
              <a:buChar char="•"/>
            </a:pPr>
            <a:r>
              <a:rPr lang="en-US" sz="2000" dirty="0"/>
              <a:t>Capacity Builder</a:t>
            </a:r>
          </a:p>
          <a:p>
            <a:pPr marL="285750" indent="-285750">
              <a:lnSpc>
                <a:spcPct val="100000"/>
              </a:lnSpc>
              <a:buFont typeface="Arial" panose="020B0604020202020204" pitchFamily="34" charset="0"/>
              <a:buChar char="•"/>
            </a:pPr>
            <a:r>
              <a:rPr lang="en-US" sz="2000" dirty="0"/>
              <a:t>Bridge to BGSU Faculty, Students, &amp; Resources</a:t>
            </a:r>
          </a:p>
        </p:txBody>
      </p:sp>
      <p:sp>
        <p:nvSpPr>
          <p:cNvPr id="7" name="Slide Number Placeholder 6">
            <a:extLst>
              <a:ext uri="{FF2B5EF4-FFF2-40B4-BE49-F238E27FC236}">
                <a16:creationId xmlns:a16="http://schemas.microsoft.com/office/drawing/2014/main" id="{21B4E123-117C-A7A9-C64E-24F993F3A677}"/>
              </a:ext>
            </a:extLst>
          </p:cNvPr>
          <p:cNvSpPr>
            <a:spLocks noGrp="1"/>
          </p:cNvSpPr>
          <p:nvPr>
            <p:ph type="sldNum" sz="quarter" idx="15"/>
          </p:nvPr>
        </p:nvSpPr>
        <p:spPr/>
        <p:txBody>
          <a:bodyPr/>
          <a:lstStyle/>
          <a:p>
            <a:fld id="{A5D574CE-C4BB-BE48-B6BD-49297EFA31EB}" type="slidenum">
              <a:rPr lang="en-US" smtClean="0"/>
              <a:pPr/>
              <a:t>2</a:t>
            </a:fld>
            <a:endParaRPr lang="en-US"/>
          </a:p>
        </p:txBody>
      </p:sp>
    </p:spTree>
    <p:extLst>
      <p:ext uri="{BB962C8B-B14F-4D97-AF65-F5344CB8AC3E}">
        <p14:creationId xmlns:p14="http://schemas.microsoft.com/office/powerpoint/2010/main" val="2321050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8CC61-C917-3745-8ADD-15C1043FFA75}"/>
              </a:ext>
            </a:extLst>
          </p:cNvPr>
          <p:cNvSpPr>
            <a:spLocks noGrp="1"/>
          </p:cNvSpPr>
          <p:nvPr>
            <p:ph type="title"/>
          </p:nvPr>
        </p:nvSpPr>
        <p:spPr>
          <a:xfrm>
            <a:off x="6477000" y="3689033"/>
            <a:ext cx="5273261" cy="677861"/>
          </a:xfrm>
        </p:spPr>
        <p:txBody>
          <a:bodyPr>
            <a:noAutofit/>
          </a:bodyPr>
          <a:lstStyle/>
          <a:p>
            <a:pPr>
              <a:lnSpc>
                <a:spcPct val="100000"/>
              </a:lnSpc>
            </a:pPr>
            <a:r>
              <a:rPr lang="en-US" dirty="0"/>
              <a:t>Regional Workforce </a:t>
            </a:r>
            <a:r>
              <a:rPr lang="en-US" i="1" dirty="0"/>
              <a:t>Update</a:t>
            </a:r>
          </a:p>
        </p:txBody>
      </p:sp>
      <p:pic>
        <p:nvPicPr>
          <p:cNvPr id="7" name="Picture Placeholder 6" descr="Happy team members">
            <a:extLst>
              <a:ext uri="{FF2B5EF4-FFF2-40B4-BE49-F238E27FC236}">
                <a16:creationId xmlns:a16="http://schemas.microsoft.com/office/drawing/2014/main" id="{754C903B-156A-7EC1-CAF4-A87A296C735E}"/>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9203"/>
          <a:stretch/>
        </p:blipFill>
        <p:spPr>
          <a:xfrm>
            <a:off x="-939800" y="262731"/>
            <a:ext cx="6854825" cy="6332537"/>
          </a:xfrm>
        </p:spPr>
      </p:pic>
      <p:sp>
        <p:nvSpPr>
          <p:cNvPr id="6" name="Slide Number Placeholder 5">
            <a:extLst>
              <a:ext uri="{FF2B5EF4-FFF2-40B4-BE49-F238E27FC236}">
                <a16:creationId xmlns:a16="http://schemas.microsoft.com/office/drawing/2014/main" id="{88F3CAAB-CF37-2931-2CBF-D3A327A6B013}"/>
              </a:ext>
            </a:extLst>
          </p:cNvPr>
          <p:cNvSpPr>
            <a:spLocks noGrp="1"/>
          </p:cNvSpPr>
          <p:nvPr>
            <p:ph type="sldNum" sz="quarter" idx="13"/>
          </p:nvPr>
        </p:nvSpPr>
        <p:spPr/>
        <p:txBody>
          <a:bodyPr/>
          <a:lstStyle/>
          <a:p>
            <a:fld id="{A5D574CE-C4BB-BE48-B6BD-49297EFA31EB}" type="slidenum">
              <a:rPr lang="en-US" smtClean="0"/>
              <a:pPr/>
              <a:t>20</a:t>
            </a:fld>
            <a:endParaRPr lang="en-US"/>
          </a:p>
        </p:txBody>
      </p:sp>
    </p:spTree>
    <p:extLst>
      <p:ext uri="{BB962C8B-B14F-4D97-AF65-F5344CB8AC3E}">
        <p14:creationId xmlns:p14="http://schemas.microsoft.com/office/powerpoint/2010/main" val="27165535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0214A4A-FD7C-9A24-EE93-A16CF25D8140}"/>
              </a:ext>
            </a:extLst>
          </p:cNvPr>
          <p:cNvPicPr>
            <a:picLocks noChangeAspect="1"/>
          </p:cNvPicPr>
          <p:nvPr/>
        </p:nvPicPr>
        <p:blipFill rotWithShape="1">
          <a:blip r:embed="rId3"/>
          <a:srcRect l="2381" r="582"/>
          <a:stretch/>
        </p:blipFill>
        <p:spPr>
          <a:xfrm>
            <a:off x="856944" y="1037685"/>
            <a:ext cx="9767306" cy="5124076"/>
          </a:xfrm>
          <a:prstGeom prst="roundRect">
            <a:avLst/>
          </a:prstGeom>
        </p:spPr>
      </p:pic>
      <p:sp>
        <p:nvSpPr>
          <p:cNvPr id="9" name="Title 8">
            <a:extLst>
              <a:ext uri="{FF2B5EF4-FFF2-40B4-BE49-F238E27FC236}">
                <a16:creationId xmlns:a16="http://schemas.microsoft.com/office/drawing/2014/main" id="{BB8D30DA-ED78-6440-8497-915C699A1DD8}"/>
              </a:ext>
            </a:extLst>
          </p:cNvPr>
          <p:cNvSpPr>
            <a:spLocks noGrp="1"/>
          </p:cNvSpPr>
          <p:nvPr>
            <p:ph type="title"/>
          </p:nvPr>
        </p:nvSpPr>
        <p:spPr>
          <a:xfrm>
            <a:off x="444500" y="400050"/>
            <a:ext cx="11607800" cy="729075"/>
          </a:xfrm>
        </p:spPr>
        <p:txBody>
          <a:bodyPr>
            <a:noAutofit/>
          </a:bodyPr>
          <a:lstStyle/>
          <a:p>
            <a:pPr algn="l"/>
            <a:r>
              <a:rPr lang="en-US" sz="3600" dirty="0">
                <a:solidFill>
                  <a:schemeClr val="tx2"/>
                </a:solidFill>
              </a:rPr>
              <a:t>Estimated Population Change by State (2013-2023)</a:t>
            </a:r>
            <a:br>
              <a:rPr lang="en-US" sz="3600" dirty="0">
                <a:solidFill>
                  <a:schemeClr val="tx2"/>
                </a:solidFill>
                <a:highlight>
                  <a:srgbClr val="FFFF00"/>
                </a:highlight>
              </a:rPr>
            </a:br>
            <a:endParaRPr lang="en-US" sz="3600" dirty="0">
              <a:solidFill>
                <a:schemeClr val="tx2"/>
              </a:solidFill>
              <a:highlight>
                <a:srgbClr val="FFFF00"/>
              </a:highlight>
            </a:endParaRPr>
          </a:p>
        </p:txBody>
      </p:sp>
    </p:spTree>
    <p:extLst>
      <p:ext uri="{BB962C8B-B14F-4D97-AF65-F5344CB8AC3E}">
        <p14:creationId xmlns:p14="http://schemas.microsoft.com/office/powerpoint/2010/main" val="2618562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9E41713-FCF8-894A-B5B6-FC2C0103D1F6}"/>
              </a:ext>
            </a:extLst>
          </p:cNvPr>
          <p:cNvSpPr>
            <a:spLocks noGrp="1"/>
          </p:cNvSpPr>
          <p:nvPr>
            <p:ph type="body" sz="quarter" idx="10"/>
          </p:nvPr>
        </p:nvSpPr>
        <p:spPr>
          <a:xfrm>
            <a:off x="1078073" y="3292889"/>
            <a:ext cx="3671209" cy="3180470"/>
          </a:xfrm>
        </p:spPr>
        <p:txBody>
          <a:bodyPr>
            <a:noAutofit/>
          </a:bodyPr>
          <a:lstStyle/>
          <a:p>
            <a:pPr marL="457200" indent="-457200">
              <a:lnSpc>
                <a:spcPct val="150000"/>
              </a:lnSpc>
              <a:buAutoNum type="arabicPeriod"/>
            </a:pPr>
            <a:r>
              <a:rPr lang="en-US" sz="2000" b="1" dirty="0">
                <a:solidFill>
                  <a:schemeClr val="bg2">
                    <a:lumMod val="25000"/>
                  </a:schemeClr>
                </a:solidFill>
                <a:latin typeface="Bahnschrift SemiBold Condensed"/>
              </a:rPr>
              <a:t>Union (16,377; 31%)</a:t>
            </a:r>
          </a:p>
          <a:p>
            <a:pPr marL="457200" indent="-457200">
              <a:lnSpc>
                <a:spcPct val="150000"/>
              </a:lnSpc>
              <a:buAutoNum type="arabicPeriod"/>
            </a:pPr>
            <a:r>
              <a:rPr lang="en-US" sz="2000" dirty="0">
                <a:solidFill>
                  <a:schemeClr val="bg2">
                    <a:lumMod val="25000"/>
                  </a:schemeClr>
                </a:solidFill>
                <a:latin typeface="Bahnschrift SemiBold Condensed"/>
              </a:rPr>
              <a:t>Delaware (46,549; 25%)</a:t>
            </a:r>
          </a:p>
          <a:p>
            <a:pPr marL="457200" indent="-457200">
              <a:lnSpc>
                <a:spcPct val="150000"/>
              </a:lnSpc>
              <a:buAutoNum type="arabicPeriod"/>
            </a:pPr>
            <a:r>
              <a:rPr lang="en-US" sz="2000" dirty="0">
                <a:solidFill>
                  <a:schemeClr val="bg2">
                    <a:lumMod val="25000"/>
                  </a:schemeClr>
                </a:solidFill>
                <a:latin typeface="Bahnschrift SemiBold Condensed"/>
              </a:rPr>
              <a:t>Warren (35,954; 16%)</a:t>
            </a:r>
          </a:p>
          <a:p>
            <a:pPr marL="457200" indent="-457200">
              <a:lnSpc>
                <a:spcPct val="150000"/>
              </a:lnSpc>
              <a:buFont typeface="Courier New" panose="02070309020205020404" pitchFamily="49" charset="0"/>
              <a:buAutoNum type="arabicPeriod"/>
            </a:pPr>
            <a:r>
              <a:rPr lang="en-US" sz="2000" dirty="0">
                <a:solidFill>
                  <a:schemeClr val="bg2">
                    <a:lumMod val="25000"/>
                  </a:schemeClr>
                </a:solidFill>
                <a:latin typeface="Bahnschrift SemiBold Condensed"/>
              </a:rPr>
              <a:t>Fairfield (16,030; 11%)</a:t>
            </a:r>
          </a:p>
          <a:p>
            <a:pPr marL="457200" indent="-457200">
              <a:lnSpc>
                <a:spcPct val="150000"/>
              </a:lnSpc>
              <a:buAutoNum type="arabicPeriod"/>
            </a:pPr>
            <a:r>
              <a:rPr lang="en-US" sz="2000" dirty="0">
                <a:solidFill>
                  <a:schemeClr val="bg2">
                    <a:lumMod val="25000"/>
                  </a:schemeClr>
                </a:solidFill>
                <a:latin typeface="Bahnschrift SemiBold Condensed"/>
              </a:rPr>
              <a:t>Licking (14,292; 8%)</a:t>
            </a:r>
          </a:p>
        </p:txBody>
      </p:sp>
      <p:sp>
        <p:nvSpPr>
          <p:cNvPr id="10" name="Text Placeholder 9">
            <a:extLst>
              <a:ext uri="{FF2B5EF4-FFF2-40B4-BE49-F238E27FC236}">
                <a16:creationId xmlns:a16="http://schemas.microsoft.com/office/drawing/2014/main" id="{BDE6EBBD-2A7D-D6BC-2258-204F0A45F0A0}"/>
              </a:ext>
            </a:extLst>
          </p:cNvPr>
          <p:cNvSpPr>
            <a:spLocks noGrp="1"/>
          </p:cNvSpPr>
          <p:nvPr>
            <p:ph type="body" idx="1"/>
          </p:nvPr>
        </p:nvSpPr>
        <p:spPr>
          <a:xfrm>
            <a:off x="523183" y="2459168"/>
            <a:ext cx="4627315" cy="695036"/>
          </a:xfrm>
        </p:spPr>
        <p:txBody>
          <a:bodyPr>
            <a:noAutofit/>
          </a:bodyPr>
          <a:lstStyle/>
          <a:p>
            <a:r>
              <a:rPr lang="en-US" sz="2000" dirty="0"/>
              <a:t>TOP COUNTIES WITH POPULATION </a:t>
            </a:r>
          </a:p>
          <a:p>
            <a:r>
              <a:rPr lang="en-US" sz="2000" dirty="0"/>
              <a:t>GAINS</a:t>
            </a:r>
          </a:p>
        </p:txBody>
      </p:sp>
      <p:sp>
        <p:nvSpPr>
          <p:cNvPr id="2" name="Title 1">
            <a:extLst>
              <a:ext uri="{FF2B5EF4-FFF2-40B4-BE49-F238E27FC236}">
                <a16:creationId xmlns:a16="http://schemas.microsoft.com/office/drawing/2014/main" id="{AF1A7B2F-5C6A-BB42-92B1-5C2590FF09F9}"/>
              </a:ext>
            </a:extLst>
          </p:cNvPr>
          <p:cNvSpPr>
            <a:spLocks noGrp="1"/>
          </p:cNvSpPr>
          <p:nvPr>
            <p:ph type="title"/>
          </p:nvPr>
        </p:nvSpPr>
        <p:spPr>
          <a:xfrm>
            <a:off x="506776" y="1149824"/>
            <a:ext cx="5334187" cy="677861"/>
          </a:xfrm>
        </p:spPr>
        <p:txBody>
          <a:bodyPr>
            <a:noAutofit/>
          </a:bodyPr>
          <a:lstStyle/>
          <a:p>
            <a:pPr>
              <a:lnSpc>
                <a:spcPct val="100000"/>
              </a:lnSpc>
            </a:pPr>
            <a:r>
              <a:rPr lang="en-US" sz="3600" dirty="0"/>
              <a:t>Ohio Population Change by County</a:t>
            </a:r>
          </a:p>
        </p:txBody>
      </p:sp>
      <p:sp>
        <p:nvSpPr>
          <p:cNvPr id="11" name="Text Placeholder 10">
            <a:extLst>
              <a:ext uri="{FF2B5EF4-FFF2-40B4-BE49-F238E27FC236}">
                <a16:creationId xmlns:a16="http://schemas.microsoft.com/office/drawing/2014/main" id="{638D515C-3106-C60E-56FD-CBEBC9AE7420}"/>
              </a:ext>
            </a:extLst>
          </p:cNvPr>
          <p:cNvSpPr>
            <a:spLocks noGrp="1"/>
          </p:cNvSpPr>
          <p:nvPr>
            <p:ph type="body" sz="quarter" idx="13"/>
          </p:nvPr>
        </p:nvSpPr>
        <p:spPr>
          <a:xfrm>
            <a:off x="506776" y="1933169"/>
            <a:ext cx="4980331" cy="420515"/>
          </a:xfrm>
        </p:spPr>
        <p:txBody>
          <a:bodyPr/>
          <a:lstStyle/>
          <a:p>
            <a:r>
              <a:rPr lang="en-US" dirty="0"/>
              <a:t>(2013-2023)</a:t>
            </a:r>
          </a:p>
        </p:txBody>
      </p:sp>
      <p:sp>
        <p:nvSpPr>
          <p:cNvPr id="7" name="Slide Number Placeholder 6">
            <a:extLst>
              <a:ext uri="{FF2B5EF4-FFF2-40B4-BE49-F238E27FC236}">
                <a16:creationId xmlns:a16="http://schemas.microsoft.com/office/drawing/2014/main" id="{3F1245ED-EE46-2F19-B1DA-83AB8E126935}"/>
              </a:ext>
            </a:extLst>
          </p:cNvPr>
          <p:cNvSpPr>
            <a:spLocks noGrp="1"/>
          </p:cNvSpPr>
          <p:nvPr>
            <p:ph type="sldNum" sz="quarter" idx="17"/>
          </p:nvPr>
        </p:nvSpPr>
        <p:spPr/>
        <p:txBody>
          <a:bodyPr/>
          <a:lstStyle/>
          <a:p>
            <a:fld id="{A5D574CE-C4BB-BE48-B6BD-49297EFA31EB}" type="slidenum">
              <a:rPr lang="en-US" smtClean="0"/>
              <a:pPr/>
              <a:t>22</a:t>
            </a:fld>
            <a:endParaRPr lang="en-US"/>
          </a:p>
        </p:txBody>
      </p:sp>
      <p:pic>
        <p:nvPicPr>
          <p:cNvPr id="3" name="Picture 2">
            <a:extLst>
              <a:ext uri="{FF2B5EF4-FFF2-40B4-BE49-F238E27FC236}">
                <a16:creationId xmlns:a16="http://schemas.microsoft.com/office/drawing/2014/main" id="{857B653E-E6B4-7136-8C64-6596879A5F0E}"/>
              </a:ext>
            </a:extLst>
          </p:cNvPr>
          <p:cNvPicPr>
            <a:picLocks noChangeAspect="1"/>
          </p:cNvPicPr>
          <p:nvPr/>
        </p:nvPicPr>
        <p:blipFill rotWithShape="1">
          <a:blip r:embed="rId3"/>
          <a:srcRect l="2925" t="1907" r="1600" b="1907"/>
          <a:stretch/>
        </p:blipFill>
        <p:spPr>
          <a:xfrm>
            <a:off x="5551715" y="205272"/>
            <a:ext cx="6475445" cy="6447455"/>
          </a:xfrm>
          <a:prstGeom prst="rect">
            <a:avLst/>
          </a:prstGeom>
        </p:spPr>
      </p:pic>
    </p:spTree>
    <p:extLst>
      <p:ext uri="{BB962C8B-B14F-4D97-AF65-F5344CB8AC3E}">
        <p14:creationId xmlns:p14="http://schemas.microsoft.com/office/powerpoint/2010/main" val="2186918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9E41713-FCF8-894A-B5B6-FC2C0103D1F6}"/>
              </a:ext>
            </a:extLst>
          </p:cNvPr>
          <p:cNvSpPr>
            <a:spLocks noGrp="1"/>
          </p:cNvSpPr>
          <p:nvPr>
            <p:ph type="body" sz="quarter" idx="10"/>
          </p:nvPr>
        </p:nvSpPr>
        <p:spPr>
          <a:xfrm>
            <a:off x="1048526" y="3270690"/>
            <a:ext cx="4025772" cy="3180470"/>
          </a:xfrm>
        </p:spPr>
        <p:txBody>
          <a:bodyPr>
            <a:noAutofit/>
          </a:bodyPr>
          <a:lstStyle/>
          <a:p>
            <a:pPr marL="457200" indent="-457200">
              <a:lnSpc>
                <a:spcPct val="150000"/>
              </a:lnSpc>
              <a:buAutoNum type="arabicPeriod"/>
            </a:pPr>
            <a:r>
              <a:rPr lang="en-US" sz="2000" dirty="0">
                <a:solidFill>
                  <a:schemeClr val="bg2">
                    <a:lumMod val="25000"/>
                  </a:schemeClr>
                </a:solidFill>
                <a:latin typeface="Bahnschrift SemiBold Condensed"/>
              </a:rPr>
              <a:t>Delaware (4,430)</a:t>
            </a:r>
          </a:p>
          <a:p>
            <a:pPr marL="457200" indent="-457200">
              <a:lnSpc>
                <a:spcPct val="150000"/>
              </a:lnSpc>
              <a:buAutoNum type="arabicPeriod"/>
            </a:pPr>
            <a:r>
              <a:rPr lang="en-US" sz="2000" dirty="0">
                <a:solidFill>
                  <a:schemeClr val="bg2">
                    <a:lumMod val="25000"/>
                  </a:schemeClr>
                </a:solidFill>
                <a:latin typeface="Bahnschrift SemiBold Condensed"/>
              </a:rPr>
              <a:t>Union (1,644)</a:t>
            </a:r>
          </a:p>
          <a:p>
            <a:pPr marL="457200" indent="-457200">
              <a:lnSpc>
                <a:spcPct val="150000"/>
              </a:lnSpc>
              <a:buFont typeface="Courier New" panose="02070309020205020404" pitchFamily="49" charset="0"/>
              <a:buAutoNum type="arabicPeriod"/>
            </a:pPr>
            <a:r>
              <a:rPr lang="en-US" sz="2000" dirty="0">
                <a:solidFill>
                  <a:schemeClr val="bg2">
                    <a:lumMod val="25000"/>
                  </a:schemeClr>
                </a:solidFill>
                <a:latin typeface="Bahnschrift SemiBold Condensed"/>
              </a:rPr>
              <a:t>Richland (636)</a:t>
            </a:r>
          </a:p>
          <a:p>
            <a:pPr marL="457200" indent="-457200">
              <a:lnSpc>
                <a:spcPct val="150000"/>
              </a:lnSpc>
              <a:buAutoNum type="arabicPeriod"/>
            </a:pPr>
            <a:r>
              <a:rPr lang="en-US" sz="2000" dirty="0">
                <a:solidFill>
                  <a:schemeClr val="bg2">
                    <a:lumMod val="25000"/>
                  </a:schemeClr>
                </a:solidFill>
                <a:latin typeface="Bahnschrift SemiBold Condensed"/>
              </a:rPr>
              <a:t>Madison (433)</a:t>
            </a:r>
          </a:p>
          <a:p>
            <a:pPr marL="457200" indent="-457200">
              <a:lnSpc>
                <a:spcPct val="150000"/>
              </a:lnSpc>
              <a:buAutoNum type="arabicPeriod"/>
            </a:pPr>
            <a:r>
              <a:rPr lang="en-US" sz="2000" dirty="0">
                <a:solidFill>
                  <a:schemeClr val="bg2">
                    <a:lumMod val="25000"/>
                  </a:schemeClr>
                </a:solidFill>
                <a:latin typeface="Bahnschrift SemiBold Condensed"/>
              </a:rPr>
              <a:t>Marion (323)</a:t>
            </a:r>
          </a:p>
        </p:txBody>
      </p:sp>
      <p:sp>
        <p:nvSpPr>
          <p:cNvPr id="10" name="Text Placeholder 9">
            <a:extLst>
              <a:ext uri="{FF2B5EF4-FFF2-40B4-BE49-F238E27FC236}">
                <a16:creationId xmlns:a16="http://schemas.microsoft.com/office/drawing/2014/main" id="{BDE6EBBD-2A7D-D6BC-2258-204F0A45F0A0}"/>
              </a:ext>
            </a:extLst>
          </p:cNvPr>
          <p:cNvSpPr>
            <a:spLocks noGrp="1"/>
          </p:cNvSpPr>
          <p:nvPr>
            <p:ph type="body" idx="1"/>
          </p:nvPr>
        </p:nvSpPr>
        <p:spPr>
          <a:xfrm>
            <a:off x="704847" y="2701957"/>
            <a:ext cx="4980331" cy="477364"/>
          </a:xfrm>
        </p:spPr>
        <p:txBody>
          <a:bodyPr>
            <a:noAutofit/>
          </a:bodyPr>
          <a:lstStyle/>
          <a:p>
            <a:r>
              <a:rPr lang="en-US" sz="2000" dirty="0"/>
              <a:t>TOP COUNTIES WITH NET INWARD</a:t>
            </a:r>
          </a:p>
          <a:p>
            <a:r>
              <a:rPr lang="en-US" sz="2000" dirty="0"/>
              <a:t> MIGRATION</a:t>
            </a:r>
          </a:p>
        </p:txBody>
      </p:sp>
      <p:sp>
        <p:nvSpPr>
          <p:cNvPr id="2" name="Title 1">
            <a:extLst>
              <a:ext uri="{FF2B5EF4-FFF2-40B4-BE49-F238E27FC236}">
                <a16:creationId xmlns:a16="http://schemas.microsoft.com/office/drawing/2014/main" id="{AF1A7B2F-5C6A-BB42-92B1-5C2590FF09F9}"/>
              </a:ext>
            </a:extLst>
          </p:cNvPr>
          <p:cNvSpPr>
            <a:spLocks noGrp="1"/>
          </p:cNvSpPr>
          <p:nvPr>
            <p:ph type="title"/>
          </p:nvPr>
        </p:nvSpPr>
        <p:spPr>
          <a:xfrm>
            <a:off x="704848" y="1157761"/>
            <a:ext cx="4980331" cy="677861"/>
          </a:xfrm>
        </p:spPr>
        <p:txBody>
          <a:bodyPr>
            <a:noAutofit/>
          </a:bodyPr>
          <a:lstStyle/>
          <a:p>
            <a:pPr>
              <a:lnSpc>
                <a:spcPct val="100000"/>
              </a:lnSpc>
            </a:pPr>
            <a:r>
              <a:rPr lang="en-US" sz="3600" dirty="0"/>
              <a:t>Net Migration by County</a:t>
            </a:r>
          </a:p>
        </p:txBody>
      </p:sp>
      <p:sp>
        <p:nvSpPr>
          <p:cNvPr id="11" name="Text Placeholder 10">
            <a:extLst>
              <a:ext uri="{FF2B5EF4-FFF2-40B4-BE49-F238E27FC236}">
                <a16:creationId xmlns:a16="http://schemas.microsoft.com/office/drawing/2014/main" id="{638D515C-3106-C60E-56FD-CBEBC9AE7420}"/>
              </a:ext>
            </a:extLst>
          </p:cNvPr>
          <p:cNvSpPr>
            <a:spLocks noGrp="1"/>
          </p:cNvSpPr>
          <p:nvPr>
            <p:ph type="body" sz="quarter" idx="13"/>
          </p:nvPr>
        </p:nvSpPr>
        <p:spPr>
          <a:xfrm>
            <a:off x="704850" y="1899968"/>
            <a:ext cx="4980331" cy="420515"/>
          </a:xfrm>
        </p:spPr>
        <p:txBody>
          <a:bodyPr/>
          <a:lstStyle/>
          <a:p>
            <a:r>
              <a:rPr lang="en-US" dirty="0"/>
              <a:t>2021</a:t>
            </a:r>
          </a:p>
        </p:txBody>
      </p:sp>
      <p:pic>
        <p:nvPicPr>
          <p:cNvPr id="9" name="Picture Placeholder 8">
            <a:extLst>
              <a:ext uri="{FF2B5EF4-FFF2-40B4-BE49-F238E27FC236}">
                <a16:creationId xmlns:a16="http://schemas.microsoft.com/office/drawing/2014/main" id="{D649DBC2-916C-0B6B-9246-2E98CA14A8B4}"/>
              </a:ext>
            </a:extLst>
          </p:cNvPr>
          <p:cNvPicPr>
            <a:picLocks noGrp="1" noChangeAspect="1"/>
          </p:cNvPicPr>
          <p:nvPr>
            <p:ph type="pic" sz="quarter" idx="14"/>
          </p:nvPr>
        </p:nvPicPr>
        <p:blipFill rotWithShape="1">
          <a:blip r:embed="rId3"/>
          <a:srcRect l="10286" r="15871"/>
          <a:stretch/>
        </p:blipFill>
        <p:spPr>
          <a:xfrm>
            <a:off x="5784980" y="185030"/>
            <a:ext cx="6279502" cy="6171320"/>
          </a:xfrm>
          <a:prstGeom prst="rect">
            <a:avLst/>
          </a:prstGeom>
        </p:spPr>
      </p:pic>
      <p:sp>
        <p:nvSpPr>
          <p:cNvPr id="7" name="Slide Number Placeholder 6">
            <a:extLst>
              <a:ext uri="{FF2B5EF4-FFF2-40B4-BE49-F238E27FC236}">
                <a16:creationId xmlns:a16="http://schemas.microsoft.com/office/drawing/2014/main" id="{3F1245ED-EE46-2F19-B1DA-83AB8E126935}"/>
              </a:ext>
            </a:extLst>
          </p:cNvPr>
          <p:cNvSpPr>
            <a:spLocks noGrp="1"/>
          </p:cNvSpPr>
          <p:nvPr>
            <p:ph type="sldNum" sz="quarter" idx="17"/>
          </p:nvPr>
        </p:nvSpPr>
        <p:spPr/>
        <p:txBody>
          <a:bodyPr/>
          <a:lstStyle/>
          <a:p>
            <a:fld id="{A5D574CE-C4BB-BE48-B6BD-49297EFA31EB}" type="slidenum">
              <a:rPr lang="en-US" smtClean="0"/>
              <a:pPr/>
              <a:t>23</a:t>
            </a:fld>
            <a:endParaRPr lang="en-US"/>
          </a:p>
        </p:txBody>
      </p:sp>
    </p:spTree>
    <p:extLst>
      <p:ext uri="{BB962C8B-B14F-4D97-AF65-F5344CB8AC3E}">
        <p14:creationId xmlns:p14="http://schemas.microsoft.com/office/powerpoint/2010/main" val="1653550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9E41713-FCF8-894A-B5B6-FC2C0103D1F6}"/>
              </a:ext>
            </a:extLst>
          </p:cNvPr>
          <p:cNvSpPr>
            <a:spLocks noGrp="1"/>
          </p:cNvSpPr>
          <p:nvPr>
            <p:ph type="body" sz="quarter" idx="10"/>
          </p:nvPr>
        </p:nvSpPr>
        <p:spPr>
          <a:xfrm>
            <a:off x="928786" y="2790908"/>
            <a:ext cx="3867150" cy="3373473"/>
          </a:xfrm>
        </p:spPr>
        <p:txBody>
          <a:bodyPr>
            <a:noAutofit/>
          </a:bodyPr>
          <a:lstStyle/>
          <a:p>
            <a:pPr marL="457200" indent="-457200">
              <a:lnSpc>
                <a:spcPct val="150000"/>
              </a:lnSpc>
              <a:buAutoNum type="arabicPeriod"/>
            </a:pPr>
            <a:r>
              <a:rPr lang="en-US" sz="2000" dirty="0">
                <a:solidFill>
                  <a:schemeClr val="bg2">
                    <a:lumMod val="25000"/>
                  </a:schemeClr>
                </a:solidFill>
                <a:latin typeface="Bahnschrift SemiBold Condensed"/>
              </a:rPr>
              <a:t>Mercer (1.8%)</a:t>
            </a:r>
          </a:p>
          <a:p>
            <a:pPr marL="457200" indent="-457200">
              <a:lnSpc>
                <a:spcPct val="150000"/>
              </a:lnSpc>
              <a:buFont typeface="Courier New" panose="02070309020205020404" pitchFamily="49" charset="0"/>
              <a:buAutoNum type="arabicPeriod"/>
            </a:pPr>
            <a:r>
              <a:rPr lang="en-US" sz="2000" dirty="0">
                <a:solidFill>
                  <a:schemeClr val="bg2">
                    <a:lumMod val="25000"/>
                  </a:schemeClr>
                </a:solidFill>
                <a:latin typeface="Bahnschrift SemiBold Condensed"/>
              </a:rPr>
              <a:t>Holmes (2.10%)</a:t>
            </a:r>
          </a:p>
          <a:p>
            <a:pPr marL="457200" indent="-457200">
              <a:lnSpc>
                <a:spcPct val="150000"/>
              </a:lnSpc>
              <a:buFont typeface="Courier New" panose="02070309020205020404" pitchFamily="49" charset="0"/>
              <a:buAutoNum type="arabicPeriod"/>
            </a:pPr>
            <a:r>
              <a:rPr lang="en-US" sz="2000" dirty="0">
                <a:solidFill>
                  <a:schemeClr val="bg2">
                    <a:lumMod val="25000"/>
                  </a:schemeClr>
                </a:solidFill>
                <a:latin typeface="Bahnschrift SemiBold Condensed"/>
              </a:rPr>
              <a:t>Wyandot (2.42</a:t>
            </a:r>
          </a:p>
          <a:p>
            <a:pPr marL="457200" indent="-457200">
              <a:lnSpc>
                <a:spcPct val="150000"/>
              </a:lnSpc>
              <a:buFont typeface="Courier New" panose="02070309020205020404" pitchFamily="49" charset="0"/>
              <a:buAutoNum type="arabicPeriod"/>
            </a:pPr>
            <a:r>
              <a:rPr lang="en-US" sz="2000" dirty="0">
                <a:solidFill>
                  <a:schemeClr val="bg2">
                    <a:lumMod val="25000"/>
                  </a:schemeClr>
                </a:solidFill>
                <a:latin typeface="Bahnschrift SemiBold Condensed"/>
              </a:rPr>
              <a:t>Auglaize (2.3%)</a:t>
            </a:r>
            <a:endParaRPr lang="en-US" sz="2000" b="1" dirty="0"/>
          </a:p>
          <a:p>
            <a:pPr marL="457200" indent="-457200">
              <a:lnSpc>
                <a:spcPct val="150000"/>
              </a:lnSpc>
              <a:buAutoNum type="arabicPeriod"/>
            </a:pPr>
            <a:r>
              <a:rPr lang="en-US" sz="2000" dirty="0">
                <a:solidFill>
                  <a:schemeClr val="bg2">
                    <a:lumMod val="25000"/>
                  </a:schemeClr>
                </a:solidFill>
                <a:latin typeface="Bahnschrift SemiBold Condensed"/>
              </a:rPr>
              <a:t>Van Wert (2.3%)</a:t>
            </a:r>
          </a:p>
          <a:p>
            <a:pPr marL="457200" indent="-457200">
              <a:lnSpc>
                <a:spcPct val="150000"/>
              </a:lnSpc>
              <a:buAutoNum type="arabicPeriod"/>
            </a:pPr>
            <a:r>
              <a:rPr lang="en-US" sz="2000" dirty="0">
                <a:solidFill>
                  <a:schemeClr val="bg2">
                    <a:lumMod val="25000"/>
                  </a:schemeClr>
                </a:solidFill>
                <a:latin typeface="Bahnschrift SemiBold Condensed"/>
              </a:rPr>
              <a:t>Delaware (2.6%)</a:t>
            </a:r>
          </a:p>
        </p:txBody>
      </p:sp>
      <p:sp>
        <p:nvSpPr>
          <p:cNvPr id="10" name="Text Placeholder 9">
            <a:extLst>
              <a:ext uri="{FF2B5EF4-FFF2-40B4-BE49-F238E27FC236}">
                <a16:creationId xmlns:a16="http://schemas.microsoft.com/office/drawing/2014/main" id="{1D9413DF-9044-EF56-D138-39AFAD4DC171}"/>
              </a:ext>
            </a:extLst>
          </p:cNvPr>
          <p:cNvSpPr>
            <a:spLocks noGrp="1"/>
          </p:cNvSpPr>
          <p:nvPr>
            <p:ph type="body" idx="1"/>
          </p:nvPr>
        </p:nvSpPr>
        <p:spPr>
          <a:xfrm>
            <a:off x="493492" y="2275638"/>
            <a:ext cx="4980331" cy="420515"/>
          </a:xfrm>
        </p:spPr>
        <p:txBody>
          <a:bodyPr>
            <a:normAutofit/>
          </a:bodyPr>
          <a:lstStyle/>
          <a:p>
            <a:r>
              <a:rPr lang="en-US" sz="2000" dirty="0"/>
              <a:t>LOWEST UNEMPLOYMENT RATES</a:t>
            </a:r>
          </a:p>
        </p:txBody>
      </p:sp>
      <p:sp>
        <p:nvSpPr>
          <p:cNvPr id="2" name="Title 1">
            <a:extLst>
              <a:ext uri="{FF2B5EF4-FFF2-40B4-BE49-F238E27FC236}">
                <a16:creationId xmlns:a16="http://schemas.microsoft.com/office/drawing/2014/main" id="{AF1A7B2F-5C6A-BB42-92B1-5C2590FF09F9}"/>
              </a:ext>
            </a:extLst>
          </p:cNvPr>
          <p:cNvSpPr>
            <a:spLocks noGrp="1"/>
          </p:cNvSpPr>
          <p:nvPr>
            <p:ph type="title"/>
          </p:nvPr>
        </p:nvSpPr>
        <p:spPr>
          <a:xfrm>
            <a:off x="562051" y="835358"/>
            <a:ext cx="4980331" cy="677861"/>
          </a:xfrm>
        </p:spPr>
        <p:txBody>
          <a:bodyPr>
            <a:noAutofit/>
          </a:bodyPr>
          <a:lstStyle/>
          <a:p>
            <a:pPr>
              <a:lnSpc>
                <a:spcPct val="100000"/>
              </a:lnSpc>
            </a:pPr>
            <a:r>
              <a:rPr lang="en-US" sz="3600" dirty="0"/>
              <a:t>Unemployment</a:t>
            </a:r>
          </a:p>
        </p:txBody>
      </p:sp>
      <p:sp>
        <p:nvSpPr>
          <p:cNvPr id="11" name="Text Placeholder 10">
            <a:extLst>
              <a:ext uri="{FF2B5EF4-FFF2-40B4-BE49-F238E27FC236}">
                <a16:creationId xmlns:a16="http://schemas.microsoft.com/office/drawing/2014/main" id="{F4E1A57E-B4FA-6E63-44D5-911397308B25}"/>
              </a:ext>
            </a:extLst>
          </p:cNvPr>
          <p:cNvSpPr>
            <a:spLocks noGrp="1"/>
          </p:cNvSpPr>
          <p:nvPr>
            <p:ph type="body" sz="quarter" idx="13"/>
          </p:nvPr>
        </p:nvSpPr>
        <p:spPr>
          <a:xfrm>
            <a:off x="493493" y="1756230"/>
            <a:ext cx="4980331" cy="420515"/>
          </a:xfrm>
        </p:spPr>
        <p:txBody>
          <a:bodyPr/>
          <a:lstStyle/>
          <a:p>
            <a:r>
              <a:rPr lang="en-US" dirty="0"/>
              <a:t>December 2023- Not Seasonally Adjusted </a:t>
            </a:r>
          </a:p>
        </p:txBody>
      </p:sp>
      <p:pic>
        <p:nvPicPr>
          <p:cNvPr id="9" name="Picture Placeholder 8">
            <a:extLst>
              <a:ext uri="{FF2B5EF4-FFF2-40B4-BE49-F238E27FC236}">
                <a16:creationId xmlns:a16="http://schemas.microsoft.com/office/drawing/2014/main" id="{A3755A7F-7D55-D703-3275-F80F0E540BBC}"/>
              </a:ext>
            </a:extLst>
          </p:cNvPr>
          <p:cNvPicPr>
            <a:picLocks noGrp="1" noChangeAspect="1"/>
          </p:cNvPicPr>
          <p:nvPr>
            <p:ph type="pic" sz="quarter" idx="14"/>
          </p:nvPr>
        </p:nvPicPr>
        <p:blipFill rotWithShape="1">
          <a:blip r:embed="rId3"/>
          <a:srcRect l="3749" t="2572" r="1956" b="3228"/>
          <a:stretch/>
        </p:blipFill>
        <p:spPr>
          <a:xfrm>
            <a:off x="5542382" y="136525"/>
            <a:ext cx="6456785" cy="6214188"/>
          </a:xfrm>
          <a:prstGeom prst="rect">
            <a:avLst/>
          </a:prstGeom>
        </p:spPr>
      </p:pic>
      <p:sp>
        <p:nvSpPr>
          <p:cNvPr id="7" name="Slide Number Placeholder 6">
            <a:extLst>
              <a:ext uri="{FF2B5EF4-FFF2-40B4-BE49-F238E27FC236}">
                <a16:creationId xmlns:a16="http://schemas.microsoft.com/office/drawing/2014/main" id="{3F1245ED-EE46-2F19-B1DA-83AB8E126935}"/>
              </a:ext>
            </a:extLst>
          </p:cNvPr>
          <p:cNvSpPr>
            <a:spLocks noGrp="1"/>
          </p:cNvSpPr>
          <p:nvPr>
            <p:ph type="sldNum" sz="quarter" idx="17"/>
          </p:nvPr>
        </p:nvSpPr>
        <p:spPr/>
        <p:txBody>
          <a:bodyPr/>
          <a:lstStyle/>
          <a:p>
            <a:fld id="{A5D574CE-C4BB-BE48-B6BD-49297EFA31EB}" type="slidenum">
              <a:rPr lang="en-US" smtClean="0"/>
              <a:pPr/>
              <a:t>24</a:t>
            </a:fld>
            <a:endParaRPr lang="en-US"/>
          </a:p>
        </p:txBody>
      </p:sp>
    </p:spTree>
    <p:extLst>
      <p:ext uri="{BB962C8B-B14F-4D97-AF65-F5344CB8AC3E}">
        <p14:creationId xmlns:p14="http://schemas.microsoft.com/office/powerpoint/2010/main" val="41170998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9E41713-FCF8-894A-B5B6-FC2C0103D1F6}"/>
              </a:ext>
            </a:extLst>
          </p:cNvPr>
          <p:cNvSpPr>
            <a:spLocks noGrp="1"/>
          </p:cNvSpPr>
          <p:nvPr>
            <p:ph type="body" sz="quarter" idx="10"/>
          </p:nvPr>
        </p:nvSpPr>
        <p:spPr>
          <a:xfrm>
            <a:off x="1106066" y="3348002"/>
            <a:ext cx="2980744" cy="3373473"/>
          </a:xfrm>
        </p:spPr>
        <p:txBody>
          <a:bodyPr>
            <a:noAutofit/>
          </a:bodyPr>
          <a:lstStyle/>
          <a:p>
            <a:pPr marL="457200" indent="-457200">
              <a:lnSpc>
                <a:spcPct val="150000"/>
              </a:lnSpc>
              <a:buAutoNum type="arabicPeriod"/>
            </a:pPr>
            <a:r>
              <a:rPr lang="en-US" sz="2000" dirty="0">
                <a:solidFill>
                  <a:schemeClr val="bg2">
                    <a:lumMod val="25000"/>
                  </a:schemeClr>
                </a:solidFill>
                <a:latin typeface="Bahnschrift SemiBold Condensed"/>
              </a:rPr>
              <a:t>Wyandot (74.33%)</a:t>
            </a:r>
          </a:p>
          <a:p>
            <a:pPr marL="457200" indent="-457200">
              <a:lnSpc>
                <a:spcPct val="150000"/>
              </a:lnSpc>
              <a:buFont typeface="Courier New" panose="02070309020205020404" pitchFamily="49" charset="0"/>
              <a:buAutoNum type="arabicPeriod"/>
            </a:pPr>
            <a:r>
              <a:rPr lang="en-US" sz="2000" dirty="0">
                <a:solidFill>
                  <a:schemeClr val="bg2">
                    <a:lumMod val="25000"/>
                  </a:schemeClr>
                </a:solidFill>
                <a:latin typeface="Bahnschrift SemiBold Condensed"/>
              </a:rPr>
              <a:t>Delaware (71.05%)</a:t>
            </a:r>
          </a:p>
          <a:p>
            <a:pPr marL="457200" indent="-457200">
              <a:lnSpc>
                <a:spcPct val="150000"/>
              </a:lnSpc>
              <a:buFont typeface="Courier New" panose="02070309020205020404" pitchFamily="49" charset="0"/>
              <a:buAutoNum type="arabicPeriod"/>
            </a:pPr>
            <a:r>
              <a:rPr lang="en-US" sz="2000" dirty="0">
                <a:solidFill>
                  <a:schemeClr val="bg2">
                    <a:lumMod val="25000"/>
                  </a:schemeClr>
                </a:solidFill>
                <a:latin typeface="Bahnschrift SemiBold Condensed"/>
              </a:rPr>
              <a:t>Putnam (70.32%)</a:t>
            </a:r>
          </a:p>
          <a:p>
            <a:pPr marL="457200" indent="-457200">
              <a:lnSpc>
                <a:spcPct val="150000"/>
              </a:lnSpc>
              <a:buFont typeface="Courier New" panose="02070309020205020404" pitchFamily="49" charset="0"/>
              <a:buAutoNum type="arabicPeriod"/>
            </a:pPr>
            <a:r>
              <a:rPr lang="en-US" sz="2000" dirty="0">
                <a:solidFill>
                  <a:schemeClr val="bg2">
                    <a:lumMod val="25000"/>
                  </a:schemeClr>
                </a:solidFill>
                <a:latin typeface="Bahnschrift SemiBold Condensed"/>
              </a:rPr>
              <a:t>Mercer (70.11%)</a:t>
            </a:r>
          </a:p>
          <a:p>
            <a:pPr marL="457200" indent="-457200">
              <a:lnSpc>
                <a:spcPct val="150000"/>
              </a:lnSpc>
              <a:buAutoNum type="arabicPeriod"/>
            </a:pPr>
            <a:r>
              <a:rPr lang="en-US" sz="2000" dirty="0">
                <a:solidFill>
                  <a:schemeClr val="bg2">
                    <a:lumMod val="25000"/>
                  </a:schemeClr>
                </a:solidFill>
                <a:latin typeface="Bahnschrift SemiBold Condensed"/>
              </a:rPr>
              <a:t>Auglaize (66.94%)</a:t>
            </a:r>
            <a:endParaRPr lang="en-US" sz="1800" dirty="0">
              <a:solidFill>
                <a:schemeClr val="bg2">
                  <a:lumMod val="25000"/>
                </a:schemeClr>
              </a:solidFill>
              <a:latin typeface="Bahnschrift SemiBold Condensed"/>
            </a:endParaRPr>
          </a:p>
        </p:txBody>
      </p:sp>
      <p:sp>
        <p:nvSpPr>
          <p:cNvPr id="10" name="Text Placeholder 9">
            <a:extLst>
              <a:ext uri="{FF2B5EF4-FFF2-40B4-BE49-F238E27FC236}">
                <a16:creationId xmlns:a16="http://schemas.microsoft.com/office/drawing/2014/main" id="{E6082F3B-1569-7079-48C8-E668421E9ABA}"/>
              </a:ext>
            </a:extLst>
          </p:cNvPr>
          <p:cNvSpPr>
            <a:spLocks noGrp="1"/>
          </p:cNvSpPr>
          <p:nvPr>
            <p:ph type="body" idx="1"/>
          </p:nvPr>
        </p:nvSpPr>
        <p:spPr>
          <a:xfrm>
            <a:off x="688714" y="2682131"/>
            <a:ext cx="4980331" cy="511257"/>
          </a:xfrm>
        </p:spPr>
        <p:txBody>
          <a:bodyPr>
            <a:noAutofit/>
          </a:bodyPr>
          <a:lstStyle/>
          <a:p>
            <a:r>
              <a:rPr lang="en-US" sz="2000" dirty="0"/>
              <a:t>COUNTIES WITH HIGHEST LABOR </a:t>
            </a:r>
          </a:p>
          <a:p>
            <a:r>
              <a:rPr lang="en-US" sz="2000" dirty="0"/>
              <a:t>FORCE PARTICIPATION RATES</a:t>
            </a:r>
          </a:p>
        </p:txBody>
      </p:sp>
      <p:sp>
        <p:nvSpPr>
          <p:cNvPr id="2" name="Title 1">
            <a:extLst>
              <a:ext uri="{FF2B5EF4-FFF2-40B4-BE49-F238E27FC236}">
                <a16:creationId xmlns:a16="http://schemas.microsoft.com/office/drawing/2014/main" id="{AF1A7B2F-5C6A-BB42-92B1-5C2590FF09F9}"/>
              </a:ext>
            </a:extLst>
          </p:cNvPr>
          <p:cNvSpPr>
            <a:spLocks noGrp="1"/>
          </p:cNvSpPr>
          <p:nvPr>
            <p:ph type="title"/>
          </p:nvPr>
        </p:nvSpPr>
        <p:spPr>
          <a:xfrm>
            <a:off x="688714" y="1000342"/>
            <a:ext cx="4980331" cy="677861"/>
          </a:xfrm>
        </p:spPr>
        <p:txBody>
          <a:bodyPr>
            <a:noAutofit/>
          </a:bodyPr>
          <a:lstStyle/>
          <a:p>
            <a:pPr>
              <a:lnSpc>
                <a:spcPct val="100000"/>
              </a:lnSpc>
            </a:pPr>
            <a:r>
              <a:rPr lang="en-US" sz="3600" dirty="0"/>
              <a:t>Labor Force Participation Rate</a:t>
            </a:r>
          </a:p>
        </p:txBody>
      </p:sp>
      <p:sp>
        <p:nvSpPr>
          <p:cNvPr id="11" name="Text Placeholder 10">
            <a:extLst>
              <a:ext uri="{FF2B5EF4-FFF2-40B4-BE49-F238E27FC236}">
                <a16:creationId xmlns:a16="http://schemas.microsoft.com/office/drawing/2014/main" id="{BFE5300B-BF86-86D0-1982-148B78560FA0}"/>
              </a:ext>
            </a:extLst>
          </p:cNvPr>
          <p:cNvSpPr>
            <a:spLocks noGrp="1"/>
          </p:cNvSpPr>
          <p:nvPr>
            <p:ph type="body" sz="quarter" idx="13"/>
          </p:nvPr>
        </p:nvSpPr>
        <p:spPr>
          <a:xfrm>
            <a:off x="688714" y="1872674"/>
            <a:ext cx="4980331" cy="420515"/>
          </a:xfrm>
        </p:spPr>
        <p:txBody>
          <a:bodyPr/>
          <a:lstStyle/>
          <a:p>
            <a:r>
              <a:rPr lang="en-US" dirty="0"/>
              <a:t>December 2023</a:t>
            </a:r>
          </a:p>
        </p:txBody>
      </p:sp>
      <p:sp>
        <p:nvSpPr>
          <p:cNvPr id="7" name="Slide Number Placeholder 6">
            <a:extLst>
              <a:ext uri="{FF2B5EF4-FFF2-40B4-BE49-F238E27FC236}">
                <a16:creationId xmlns:a16="http://schemas.microsoft.com/office/drawing/2014/main" id="{3F1245ED-EE46-2F19-B1DA-83AB8E126935}"/>
              </a:ext>
            </a:extLst>
          </p:cNvPr>
          <p:cNvSpPr>
            <a:spLocks noGrp="1"/>
          </p:cNvSpPr>
          <p:nvPr>
            <p:ph type="sldNum" sz="quarter" idx="17"/>
          </p:nvPr>
        </p:nvSpPr>
        <p:spPr/>
        <p:txBody>
          <a:bodyPr/>
          <a:lstStyle/>
          <a:p>
            <a:fld id="{A5D574CE-C4BB-BE48-B6BD-49297EFA31EB}" type="slidenum">
              <a:rPr lang="en-US" smtClean="0"/>
              <a:pPr/>
              <a:t>25</a:t>
            </a:fld>
            <a:endParaRPr lang="en-US"/>
          </a:p>
        </p:txBody>
      </p:sp>
      <p:pic>
        <p:nvPicPr>
          <p:cNvPr id="12" name="Picture Placeholder 8">
            <a:extLst>
              <a:ext uri="{FF2B5EF4-FFF2-40B4-BE49-F238E27FC236}">
                <a16:creationId xmlns:a16="http://schemas.microsoft.com/office/drawing/2014/main" id="{E1583B85-A994-6FDD-BDA5-F5B1BD3B7322}"/>
              </a:ext>
            </a:extLst>
          </p:cNvPr>
          <p:cNvPicPr>
            <a:picLocks noChangeAspect="1"/>
          </p:cNvPicPr>
          <p:nvPr/>
        </p:nvPicPr>
        <p:blipFill rotWithShape="1">
          <a:blip r:embed="rId3"/>
          <a:srcRect l="4135" t="2526" r="3678" b="2940"/>
          <a:stretch/>
        </p:blipFill>
        <p:spPr>
          <a:xfrm>
            <a:off x="5669045" y="59861"/>
            <a:ext cx="6456784" cy="6309621"/>
          </a:xfrm>
          <a:prstGeom prst="rect">
            <a:avLst/>
          </a:prstGeom>
        </p:spPr>
      </p:pic>
    </p:spTree>
    <p:extLst>
      <p:ext uri="{BB962C8B-B14F-4D97-AF65-F5344CB8AC3E}">
        <p14:creationId xmlns:p14="http://schemas.microsoft.com/office/powerpoint/2010/main" val="16059736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9E41713-FCF8-894A-B5B6-FC2C0103D1F6}"/>
              </a:ext>
            </a:extLst>
          </p:cNvPr>
          <p:cNvSpPr>
            <a:spLocks noGrp="1"/>
          </p:cNvSpPr>
          <p:nvPr>
            <p:ph type="body" sz="quarter" idx="10"/>
          </p:nvPr>
        </p:nvSpPr>
        <p:spPr>
          <a:xfrm>
            <a:off x="1003423" y="3581603"/>
            <a:ext cx="3130039" cy="2842617"/>
          </a:xfrm>
        </p:spPr>
        <p:txBody>
          <a:bodyPr>
            <a:noAutofit/>
          </a:bodyPr>
          <a:lstStyle/>
          <a:p>
            <a:pPr marL="457200" indent="-457200">
              <a:lnSpc>
                <a:spcPct val="150000"/>
              </a:lnSpc>
              <a:buAutoNum type="arabicPeriod"/>
            </a:pPr>
            <a:r>
              <a:rPr lang="en-US" sz="2000" dirty="0">
                <a:solidFill>
                  <a:schemeClr val="bg2">
                    <a:lumMod val="25000"/>
                  </a:schemeClr>
                </a:solidFill>
                <a:latin typeface="Bahnschrift SemiBold Condensed"/>
              </a:rPr>
              <a:t>Van Wert  (2.04%)</a:t>
            </a:r>
          </a:p>
          <a:p>
            <a:pPr marL="457200" indent="-457200">
              <a:lnSpc>
                <a:spcPct val="150000"/>
              </a:lnSpc>
              <a:buAutoNum type="arabicPeriod"/>
            </a:pPr>
            <a:r>
              <a:rPr lang="en-US" sz="2000" dirty="0">
                <a:solidFill>
                  <a:schemeClr val="bg2">
                    <a:lumMod val="25000"/>
                  </a:schemeClr>
                </a:solidFill>
                <a:latin typeface="Bahnschrift SemiBold Condensed"/>
              </a:rPr>
              <a:t>Auglaize (1.69%)</a:t>
            </a:r>
          </a:p>
          <a:p>
            <a:pPr marL="457200" indent="-457200">
              <a:lnSpc>
                <a:spcPct val="150000"/>
              </a:lnSpc>
              <a:buAutoNum type="arabicPeriod"/>
            </a:pPr>
            <a:r>
              <a:rPr lang="en-US" sz="2000" dirty="0">
                <a:solidFill>
                  <a:schemeClr val="bg2">
                    <a:lumMod val="25000"/>
                  </a:schemeClr>
                </a:solidFill>
                <a:latin typeface="Bahnschrift SemiBold Condensed"/>
              </a:rPr>
              <a:t>Defiance  (1.03%)</a:t>
            </a:r>
          </a:p>
          <a:p>
            <a:pPr marL="457200" indent="-457200">
              <a:lnSpc>
                <a:spcPct val="150000"/>
              </a:lnSpc>
              <a:buAutoNum type="arabicPeriod"/>
            </a:pPr>
            <a:r>
              <a:rPr lang="en-US" sz="2000" dirty="0">
                <a:solidFill>
                  <a:schemeClr val="bg2">
                    <a:lumMod val="25000"/>
                  </a:schemeClr>
                </a:solidFill>
                <a:latin typeface="Bahnschrift SemiBold Condensed"/>
              </a:rPr>
              <a:t>Seneca (0.92%)</a:t>
            </a:r>
          </a:p>
          <a:p>
            <a:pPr marL="457200" indent="-457200">
              <a:lnSpc>
                <a:spcPct val="150000"/>
              </a:lnSpc>
              <a:buAutoNum type="arabicPeriod"/>
            </a:pPr>
            <a:r>
              <a:rPr lang="en-US" sz="2000" dirty="0">
                <a:solidFill>
                  <a:schemeClr val="bg2">
                    <a:lumMod val="25000"/>
                  </a:schemeClr>
                </a:solidFill>
                <a:latin typeface="Bahnschrift SemiBold Condensed"/>
              </a:rPr>
              <a:t>Shelby  (0.77%)</a:t>
            </a:r>
          </a:p>
          <a:p>
            <a:pPr marL="0" indent="0">
              <a:lnSpc>
                <a:spcPct val="100000"/>
              </a:lnSpc>
              <a:buNone/>
            </a:pPr>
            <a:endParaRPr lang="en-US" sz="1800" b="1" dirty="0"/>
          </a:p>
        </p:txBody>
      </p:sp>
      <p:sp>
        <p:nvSpPr>
          <p:cNvPr id="10" name="Text Placeholder 9">
            <a:extLst>
              <a:ext uri="{FF2B5EF4-FFF2-40B4-BE49-F238E27FC236}">
                <a16:creationId xmlns:a16="http://schemas.microsoft.com/office/drawing/2014/main" id="{E90BB6B6-8CC1-0BD5-76A4-62C56F86D348}"/>
              </a:ext>
            </a:extLst>
          </p:cNvPr>
          <p:cNvSpPr>
            <a:spLocks noGrp="1"/>
          </p:cNvSpPr>
          <p:nvPr>
            <p:ph type="body" idx="1"/>
          </p:nvPr>
        </p:nvSpPr>
        <p:spPr>
          <a:xfrm>
            <a:off x="496737" y="2739886"/>
            <a:ext cx="4980333" cy="689114"/>
          </a:xfrm>
        </p:spPr>
        <p:txBody>
          <a:bodyPr>
            <a:noAutofit/>
          </a:bodyPr>
          <a:lstStyle/>
          <a:p>
            <a:r>
              <a:rPr lang="en-US" sz="2000" b="1" dirty="0">
                <a:cs typeface="Arial" panose="020B0604020202020204" pitchFamily="34" charset="0"/>
              </a:rPr>
              <a:t>COUNTIES WITH </a:t>
            </a:r>
            <a:r>
              <a:rPr lang="en-US" sz="2000" dirty="0">
                <a:cs typeface="Arial" panose="020B0604020202020204" pitchFamily="34" charset="0"/>
              </a:rPr>
              <a:t>GREATEST </a:t>
            </a:r>
            <a:r>
              <a:rPr lang="en-US" sz="2000" b="1" dirty="0">
                <a:cs typeface="Arial" panose="020B0604020202020204" pitchFamily="34" charset="0"/>
              </a:rPr>
              <a:t>LABOR</a:t>
            </a:r>
          </a:p>
          <a:p>
            <a:r>
              <a:rPr lang="en-US" sz="2000" b="1" dirty="0">
                <a:cs typeface="Arial" panose="020B0604020202020204" pitchFamily="34" charset="0"/>
              </a:rPr>
              <a:t>FORCE PARTICIPATION INCREASES</a:t>
            </a:r>
            <a:endParaRPr lang="en-US" sz="2000" dirty="0">
              <a:cs typeface="Arial" panose="020B0604020202020204" pitchFamily="34" charset="0"/>
            </a:endParaRPr>
          </a:p>
        </p:txBody>
      </p:sp>
      <p:sp>
        <p:nvSpPr>
          <p:cNvPr id="2" name="Title 1">
            <a:extLst>
              <a:ext uri="{FF2B5EF4-FFF2-40B4-BE49-F238E27FC236}">
                <a16:creationId xmlns:a16="http://schemas.microsoft.com/office/drawing/2014/main" id="{AF1A7B2F-5C6A-BB42-92B1-5C2590FF09F9}"/>
              </a:ext>
            </a:extLst>
          </p:cNvPr>
          <p:cNvSpPr>
            <a:spLocks noGrp="1"/>
          </p:cNvSpPr>
          <p:nvPr>
            <p:ph type="title"/>
          </p:nvPr>
        </p:nvSpPr>
        <p:spPr>
          <a:xfrm>
            <a:off x="496738" y="1210193"/>
            <a:ext cx="4980331" cy="677861"/>
          </a:xfrm>
        </p:spPr>
        <p:txBody>
          <a:bodyPr>
            <a:normAutofit fontScale="90000"/>
          </a:bodyPr>
          <a:lstStyle/>
          <a:p>
            <a:pPr>
              <a:lnSpc>
                <a:spcPct val="100000"/>
              </a:lnSpc>
            </a:pPr>
            <a:br>
              <a:rPr lang="en-US" dirty="0"/>
            </a:br>
            <a:r>
              <a:rPr lang="en-US" sz="4000" dirty="0"/>
              <a:t>Labor Force Participation Rate</a:t>
            </a:r>
            <a:endParaRPr lang="en-US" dirty="0"/>
          </a:p>
        </p:txBody>
      </p:sp>
      <p:sp>
        <p:nvSpPr>
          <p:cNvPr id="11" name="Text Placeholder 10">
            <a:extLst>
              <a:ext uri="{FF2B5EF4-FFF2-40B4-BE49-F238E27FC236}">
                <a16:creationId xmlns:a16="http://schemas.microsoft.com/office/drawing/2014/main" id="{CD425625-BBEB-236F-4B25-1D235B295E87}"/>
              </a:ext>
            </a:extLst>
          </p:cNvPr>
          <p:cNvSpPr>
            <a:spLocks noGrp="1"/>
          </p:cNvSpPr>
          <p:nvPr>
            <p:ph type="body" sz="quarter" idx="13"/>
          </p:nvPr>
        </p:nvSpPr>
        <p:spPr>
          <a:xfrm>
            <a:off x="496738" y="2163383"/>
            <a:ext cx="4980331" cy="364984"/>
          </a:xfrm>
        </p:spPr>
        <p:txBody>
          <a:bodyPr>
            <a:normAutofit lnSpcReduction="10000"/>
          </a:bodyPr>
          <a:lstStyle/>
          <a:p>
            <a:r>
              <a:rPr lang="en-US" sz="2000" dirty="0"/>
              <a:t>(</a:t>
            </a:r>
            <a:r>
              <a:rPr lang="en-US" dirty="0"/>
              <a:t>Dec</a:t>
            </a:r>
            <a:r>
              <a:rPr lang="en-US" sz="2000" dirty="0"/>
              <a:t>. 2022-Dec. 2023) </a:t>
            </a:r>
            <a:endParaRPr lang="en-US" dirty="0"/>
          </a:p>
        </p:txBody>
      </p:sp>
      <p:sp>
        <p:nvSpPr>
          <p:cNvPr id="7" name="Slide Number Placeholder 6">
            <a:extLst>
              <a:ext uri="{FF2B5EF4-FFF2-40B4-BE49-F238E27FC236}">
                <a16:creationId xmlns:a16="http://schemas.microsoft.com/office/drawing/2014/main" id="{3F1245ED-EE46-2F19-B1DA-83AB8E126935}"/>
              </a:ext>
            </a:extLst>
          </p:cNvPr>
          <p:cNvSpPr>
            <a:spLocks noGrp="1"/>
          </p:cNvSpPr>
          <p:nvPr>
            <p:ph type="sldNum" sz="quarter" idx="17"/>
          </p:nvPr>
        </p:nvSpPr>
        <p:spPr/>
        <p:txBody>
          <a:bodyPr/>
          <a:lstStyle/>
          <a:p>
            <a:fld id="{A5D574CE-C4BB-BE48-B6BD-49297EFA31EB}" type="slidenum">
              <a:rPr lang="en-US" smtClean="0"/>
              <a:pPr/>
              <a:t>26</a:t>
            </a:fld>
            <a:endParaRPr lang="en-US"/>
          </a:p>
        </p:txBody>
      </p:sp>
      <p:pic>
        <p:nvPicPr>
          <p:cNvPr id="14" name="Picture Placeholder 8">
            <a:extLst>
              <a:ext uri="{FF2B5EF4-FFF2-40B4-BE49-F238E27FC236}">
                <a16:creationId xmlns:a16="http://schemas.microsoft.com/office/drawing/2014/main" id="{EBFF57DD-A5AF-C588-77DD-A55D9DDCFB04}"/>
              </a:ext>
            </a:extLst>
          </p:cNvPr>
          <p:cNvPicPr>
            <a:picLocks noChangeAspect="1"/>
          </p:cNvPicPr>
          <p:nvPr/>
        </p:nvPicPr>
        <p:blipFill rotWithShape="1">
          <a:blip r:embed="rId3"/>
          <a:srcRect l="3253" t="2323" r="4514" b="3667"/>
          <a:stretch/>
        </p:blipFill>
        <p:spPr>
          <a:xfrm>
            <a:off x="5279571" y="0"/>
            <a:ext cx="6662058" cy="6320258"/>
          </a:xfrm>
          <a:prstGeom prst="rect">
            <a:avLst/>
          </a:prstGeom>
        </p:spPr>
      </p:pic>
    </p:spTree>
    <p:extLst>
      <p:ext uri="{BB962C8B-B14F-4D97-AF65-F5344CB8AC3E}">
        <p14:creationId xmlns:p14="http://schemas.microsoft.com/office/powerpoint/2010/main" val="2796857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8CC61-C917-3745-8ADD-15C1043FFA75}"/>
              </a:ext>
            </a:extLst>
          </p:cNvPr>
          <p:cNvSpPr>
            <a:spLocks noGrp="1"/>
          </p:cNvSpPr>
          <p:nvPr>
            <p:ph type="title"/>
          </p:nvPr>
        </p:nvSpPr>
        <p:spPr>
          <a:xfrm>
            <a:off x="6918739" y="3553690"/>
            <a:ext cx="5273261" cy="677861"/>
          </a:xfrm>
        </p:spPr>
        <p:txBody>
          <a:bodyPr>
            <a:noAutofit/>
          </a:bodyPr>
          <a:lstStyle/>
          <a:p>
            <a:pPr>
              <a:lnSpc>
                <a:spcPct val="100000"/>
              </a:lnSpc>
            </a:pPr>
            <a:r>
              <a:rPr lang="en-US" dirty="0"/>
              <a:t>Regional </a:t>
            </a:r>
            <a:r>
              <a:rPr lang="en-US" i="1" dirty="0"/>
              <a:t>Connectivity</a:t>
            </a:r>
          </a:p>
        </p:txBody>
      </p:sp>
      <p:pic>
        <p:nvPicPr>
          <p:cNvPr id="7" name="Picture Placeholder 6">
            <a:extLst>
              <a:ext uri="{FF2B5EF4-FFF2-40B4-BE49-F238E27FC236}">
                <a16:creationId xmlns:a16="http://schemas.microsoft.com/office/drawing/2014/main" id="{754C903B-156A-7EC1-CAF4-A87A296C735E}"/>
              </a:ext>
            </a:extLst>
          </p:cNvPr>
          <p:cNvPicPr>
            <a:picLocks noGrp="1" noChangeAspect="1"/>
          </p:cNvPicPr>
          <p:nvPr>
            <p:ph type="pic" sz="quarter" idx="10"/>
          </p:nvPr>
        </p:nvPicPr>
        <p:blipFill>
          <a:blip r:embed="rId3"/>
          <a:srcRect/>
          <a:stretch/>
        </p:blipFill>
        <p:spPr>
          <a:xfrm>
            <a:off x="-933450" y="262731"/>
            <a:ext cx="6849507" cy="6332537"/>
          </a:xfrm>
        </p:spPr>
      </p:pic>
      <p:sp>
        <p:nvSpPr>
          <p:cNvPr id="6" name="Slide Number Placeholder 5">
            <a:extLst>
              <a:ext uri="{FF2B5EF4-FFF2-40B4-BE49-F238E27FC236}">
                <a16:creationId xmlns:a16="http://schemas.microsoft.com/office/drawing/2014/main" id="{88F3CAAB-CF37-2931-2CBF-D3A327A6B013}"/>
              </a:ext>
            </a:extLst>
          </p:cNvPr>
          <p:cNvSpPr>
            <a:spLocks noGrp="1"/>
          </p:cNvSpPr>
          <p:nvPr>
            <p:ph type="sldNum" sz="quarter" idx="13"/>
          </p:nvPr>
        </p:nvSpPr>
        <p:spPr/>
        <p:txBody>
          <a:bodyPr/>
          <a:lstStyle/>
          <a:p>
            <a:fld id="{A5D574CE-C4BB-BE48-B6BD-49297EFA31EB}" type="slidenum">
              <a:rPr lang="en-US" smtClean="0"/>
              <a:pPr/>
              <a:t>27</a:t>
            </a:fld>
            <a:endParaRPr lang="en-US"/>
          </a:p>
        </p:txBody>
      </p:sp>
    </p:spTree>
    <p:extLst>
      <p:ext uri="{BB962C8B-B14F-4D97-AF65-F5344CB8AC3E}">
        <p14:creationId xmlns:p14="http://schemas.microsoft.com/office/powerpoint/2010/main" val="6150550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1FBB942D-C44C-5F85-AB35-948719ACC59F}"/>
              </a:ext>
            </a:extLst>
          </p:cNvPr>
          <p:cNvPicPr>
            <a:picLocks noGrp="1" noChangeAspect="1"/>
          </p:cNvPicPr>
          <p:nvPr>
            <p:ph type="pic" sz="quarter" idx="13"/>
          </p:nvPr>
        </p:nvPicPr>
        <p:blipFill rotWithShape="1">
          <a:blip r:embed="rId3"/>
          <a:srcRect l="9445" t="5534" r="2222" b="3634"/>
          <a:stretch/>
        </p:blipFill>
        <p:spPr>
          <a:xfrm>
            <a:off x="2952557" y="136525"/>
            <a:ext cx="8782243" cy="5923008"/>
          </a:xfrm>
          <a:prstGeom prst="rect">
            <a:avLst/>
          </a:prstGeom>
        </p:spPr>
      </p:pic>
      <p:sp>
        <p:nvSpPr>
          <p:cNvPr id="9" name="Title 8">
            <a:extLst>
              <a:ext uri="{FF2B5EF4-FFF2-40B4-BE49-F238E27FC236}">
                <a16:creationId xmlns:a16="http://schemas.microsoft.com/office/drawing/2014/main" id="{E1D416AA-EF01-8AAC-D1C4-5A3843E69AA6}"/>
              </a:ext>
            </a:extLst>
          </p:cNvPr>
          <p:cNvSpPr>
            <a:spLocks noGrp="1"/>
          </p:cNvSpPr>
          <p:nvPr>
            <p:ph type="title"/>
          </p:nvPr>
        </p:nvSpPr>
        <p:spPr/>
        <p:txBody>
          <a:bodyPr>
            <a:normAutofit fontScale="90000"/>
          </a:bodyPr>
          <a:lstStyle/>
          <a:p>
            <a:r>
              <a:rPr lang="en-US" dirty="0"/>
              <a:t>Connectivity </a:t>
            </a:r>
          </a:p>
        </p:txBody>
      </p:sp>
      <p:sp>
        <p:nvSpPr>
          <p:cNvPr id="10" name="Text Placeholder 9">
            <a:extLst>
              <a:ext uri="{FF2B5EF4-FFF2-40B4-BE49-F238E27FC236}">
                <a16:creationId xmlns:a16="http://schemas.microsoft.com/office/drawing/2014/main" id="{B4D0B38F-C79D-F1AF-1F63-76F06CBEE34D}"/>
              </a:ext>
            </a:extLst>
          </p:cNvPr>
          <p:cNvSpPr>
            <a:spLocks noGrp="1"/>
          </p:cNvSpPr>
          <p:nvPr>
            <p:ph type="body" sz="quarter" idx="14"/>
          </p:nvPr>
        </p:nvSpPr>
        <p:spPr/>
        <p:txBody>
          <a:bodyPr/>
          <a:lstStyle/>
          <a:p>
            <a:r>
              <a:rPr lang="en-US" dirty="0"/>
              <a:t>Defined</a:t>
            </a:r>
          </a:p>
        </p:txBody>
      </p:sp>
      <p:sp>
        <p:nvSpPr>
          <p:cNvPr id="7" name="Slide Number Placeholder 6">
            <a:extLst>
              <a:ext uri="{FF2B5EF4-FFF2-40B4-BE49-F238E27FC236}">
                <a16:creationId xmlns:a16="http://schemas.microsoft.com/office/drawing/2014/main" id="{ADD0B6D5-64F1-47E2-1D3E-B183F6686BA5}"/>
              </a:ext>
            </a:extLst>
          </p:cNvPr>
          <p:cNvSpPr>
            <a:spLocks noGrp="1"/>
          </p:cNvSpPr>
          <p:nvPr>
            <p:ph type="sldNum" sz="quarter" idx="17"/>
          </p:nvPr>
        </p:nvSpPr>
        <p:spPr/>
        <p:txBody>
          <a:bodyPr/>
          <a:lstStyle/>
          <a:p>
            <a:fld id="{A5D574CE-C4BB-BE48-B6BD-49297EFA31EB}" type="slidenum">
              <a:rPr lang="en-US" smtClean="0"/>
              <a:pPr/>
              <a:t>28</a:t>
            </a:fld>
            <a:endParaRPr lang="en-US"/>
          </a:p>
        </p:txBody>
      </p:sp>
      <p:pic>
        <p:nvPicPr>
          <p:cNvPr id="11" name="Picture 10">
            <a:extLst>
              <a:ext uri="{FF2B5EF4-FFF2-40B4-BE49-F238E27FC236}">
                <a16:creationId xmlns:a16="http://schemas.microsoft.com/office/drawing/2014/main" id="{766227B9-A759-997A-9D3F-802D1F01E217}"/>
              </a:ext>
            </a:extLst>
          </p:cNvPr>
          <p:cNvPicPr>
            <a:picLocks noChangeAspect="1"/>
          </p:cNvPicPr>
          <p:nvPr/>
        </p:nvPicPr>
        <p:blipFill>
          <a:blip r:embed="rId4"/>
          <a:stretch>
            <a:fillRect/>
          </a:stretch>
        </p:blipFill>
        <p:spPr>
          <a:xfrm>
            <a:off x="9765685" y="4894755"/>
            <a:ext cx="1869439" cy="515707"/>
          </a:xfrm>
          <a:prstGeom prst="rect">
            <a:avLst/>
          </a:prstGeom>
        </p:spPr>
      </p:pic>
    </p:spTree>
    <p:extLst>
      <p:ext uri="{BB962C8B-B14F-4D97-AF65-F5344CB8AC3E}">
        <p14:creationId xmlns:p14="http://schemas.microsoft.com/office/powerpoint/2010/main" val="23259246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97E627D6-4B7C-C872-BA47-58B2890AE96C}"/>
              </a:ext>
            </a:extLst>
          </p:cNvPr>
          <p:cNvSpPr>
            <a:spLocks noGrp="1"/>
          </p:cNvSpPr>
          <p:nvPr>
            <p:ph type="title"/>
          </p:nvPr>
        </p:nvSpPr>
        <p:spPr>
          <a:xfrm>
            <a:off x="704849" y="671652"/>
            <a:ext cx="4254591" cy="1489657"/>
          </a:xfrm>
        </p:spPr>
        <p:txBody>
          <a:bodyPr>
            <a:normAutofit fontScale="90000"/>
          </a:bodyPr>
          <a:lstStyle/>
          <a:p>
            <a:r>
              <a:rPr lang="en-US" dirty="0">
                <a:solidFill>
                  <a:schemeClr val="tx2"/>
                </a:solidFill>
              </a:rPr>
              <a:t>Broadband Availability Gaps 2021</a:t>
            </a:r>
          </a:p>
        </p:txBody>
      </p:sp>
      <p:sp>
        <p:nvSpPr>
          <p:cNvPr id="18" name="Text Placeholder 17">
            <a:extLst>
              <a:ext uri="{FF2B5EF4-FFF2-40B4-BE49-F238E27FC236}">
                <a16:creationId xmlns:a16="http://schemas.microsoft.com/office/drawing/2014/main" id="{CA59DA76-ED98-1C59-9581-4CF5214C29A6}"/>
              </a:ext>
            </a:extLst>
          </p:cNvPr>
          <p:cNvSpPr>
            <a:spLocks noGrp="1"/>
          </p:cNvSpPr>
          <p:nvPr>
            <p:ph type="body" idx="1"/>
          </p:nvPr>
        </p:nvSpPr>
        <p:spPr>
          <a:xfrm>
            <a:off x="704850" y="2313708"/>
            <a:ext cx="4254591" cy="3872639"/>
          </a:xfrm>
        </p:spPr>
        <p:txBody>
          <a:bodyPr/>
          <a:lstStyle/>
          <a:p>
            <a:r>
              <a:rPr lang="en-US" dirty="0"/>
              <a:t>Consumer-initiated, on-the-ground tests show levels of internet connectivity in Ohio households. </a:t>
            </a:r>
          </a:p>
        </p:txBody>
      </p:sp>
      <p:sp>
        <p:nvSpPr>
          <p:cNvPr id="19" name="Picture Placeholder 18">
            <a:extLst>
              <a:ext uri="{FF2B5EF4-FFF2-40B4-BE49-F238E27FC236}">
                <a16:creationId xmlns:a16="http://schemas.microsoft.com/office/drawing/2014/main" id="{20CBF2E5-C7AA-DB8D-E958-2FAAF75F24AE}"/>
              </a:ext>
            </a:extLst>
          </p:cNvPr>
          <p:cNvSpPr>
            <a:spLocks noGrp="1"/>
          </p:cNvSpPr>
          <p:nvPr>
            <p:ph type="pic" sz="quarter" idx="10"/>
          </p:nvPr>
        </p:nvSpPr>
        <p:spPr/>
        <p:txBody>
          <a:bodyPr/>
          <a:lstStyle/>
          <a:p>
            <a:endParaRPr lang="en-US"/>
          </a:p>
        </p:txBody>
      </p:sp>
      <p:sp>
        <p:nvSpPr>
          <p:cNvPr id="20" name="Text Placeholder 19">
            <a:extLst>
              <a:ext uri="{FF2B5EF4-FFF2-40B4-BE49-F238E27FC236}">
                <a16:creationId xmlns:a16="http://schemas.microsoft.com/office/drawing/2014/main" id="{F8CC560C-E5DB-1DF8-3822-B3C0046F5AFC}"/>
              </a:ext>
            </a:extLst>
          </p:cNvPr>
          <p:cNvSpPr>
            <a:spLocks noGrp="1"/>
          </p:cNvSpPr>
          <p:nvPr>
            <p:ph type="body" idx="11"/>
          </p:nvPr>
        </p:nvSpPr>
        <p:spPr/>
        <p:txBody>
          <a:bodyPr/>
          <a:lstStyle/>
          <a:p>
            <a:endParaRPr lang="en-US"/>
          </a:p>
        </p:txBody>
      </p:sp>
      <p:sp>
        <p:nvSpPr>
          <p:cNvPr id="5" name="Slide Number Placeholder 4">
            <a:extLst>
              <a:ext uri="{FF2B5EF4-FFF2-40B4-BE49-F238E27FC236}">
                <a16:creationId xmlns:a16="http://schemas.microsoft.com/office/drawing/2014/main" id="{E9C0A59D-9199-9508-1420-C2AFEAED3ACE}"/>
              </a:ext>
            </a:extLst>
          </p:cNvPr>
          <p:cNvSpPr>
            <a:spLocks noGrp="1"/>
          </p:cNvSpPr>
          <p:nvPr>
            <p:ph type="sldNum" sz="quarter" idx="14"/>
          </p:nvPr>
        </p:nvSpPr>
        <p:spPr/>
        <p:txBody>
          <a:bodyPr/>
          <a:lstStyle/>
          <a:p>
            <a:fld id="{A5D574CE-C4BB-BE48-B6BD-49297EFA31EB}" type="slidenum">
              <a:rPr lang="en-US" smtClean="0"/>
              <a:pPr/>
              <a:t>29</a:t>
            </a:fld>
            <a:endParaRPr lang="en-US"/>
          </a:p>
        </p:txBody>
      </p:sp>
      <p:pic>
        <p:nvPicPr>
          <p:cNvPr id="16" name="Picture 15">
            <a:extLst>
              <a:ext uri="{FF2B5EF4-FFF2-40B4-BE49-F238E27FC236}">
                <a16:creationId xmlns:a16="http://schemas.microsoft.com/office/drawing/2014/main" id="{719BC16E-3277-7E18-955E-6477A6412AA6}"/>
              </a:ext>
            </a:extLst>
          </p:cNvPr>
          <p:cNvPicPr>
            <a:picLocks noChangeAspect="1"/>
          </p:cNvPicPr>
          <p:nvPr/>
        </p:nvPicPr>
        <p:blipFill>
          <a:blip r:embed="rId3"/>
          <a:stretch>
            <a:fillRect/>
          </a:stretch>
        </p:blipFill>
        <p:spPr>
          <a:xfrm>
            <a:off x="5245191" y="0"/>
            <a:ext cx="6946809" cy="6858000"/>
          </a:xfrm>
          <a:prstGeom prst="rect">
            <a:avLst/>
          </a:prstGeom>
        </p:spPr>
      </p:pic>
      <p:pic>
        <p:nvPicPr>
          <p:cNvPr id="21" name="Picture 20">
            <a:extLst>
              <a:ext uri="{FF2B5EF4-FFF2-40B4-BE49-F238E27FC236}">
                <a16:creationId xmlns:a16="http://schemas.microsoft.com/office/drawing/2014/main" id="{05E3A6CD-C7BB-CA1F-0D72-DCC73D35AFE3}"/>
              </a:ext>
            </a:extLst>
          </p:cNvPr>
          <p:cNvPicPr>
            <a:picLocks noChangeAspect="1"/>
          </p:cNvPicPr>
          <p:nvPr/>
        </p:nvPicPr>
        <p:blipFill>
          <a:blip r:embed="rId4"/>
          <a:stretch>
            <a:fillRect/>
          </a:stretch>
        </p:blipFill>
        <p:spPr>
          <a:xfrm>
            <a:off x="9982200" y="4583060"/>
            <a:ext cx="1871634" cy="518205"/>
          </a:xfrm>
          <a:prstGeom prst="rect">
            <a:avLst/>
          </a:prstGeom>
        </p:spPr>
      </p:pic>
    </p:spTree>
    <p:extLst>
      <p:ext uri="{BB962C8B-B14F-4D97-AF65-F5344CB8AC3E}">
        <p14:creationId xmlns:p14="http://schemas.microsoft.com/office/powerpoint/2010/main" val="2791767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Chart&#10;&#10;Description automatically generated with medium confidence">
            <a:extLst>
              <a:ext uri="{FF2B5EF4-FFF2-40B4-BE49-F238E27FC236}">
                <a16:creationId xmlns:a16="http://schemas.microsoft.com/office/drawing/2014/main" id="{10F04DCE-4011-29E9-C7B6-5250FDA0FC84}"/>
              </a:ext>
            </a:extLst>
          </p:cNvPr>
          <p:cNvPicPr>
            <a:picLocks noGrp="1" noChangeAspect="1"/>
          </p:cNvPicPr>
          <p:nvPr>
            <p:ph type="pic" sz="quarter" idx="4294967295"/>
          </p:nvPr>
        </p:nvPicPr>
        <p:blipFill rotWithShape="1">
          <a:blip r:embed="rId3" cstate="screen">
            <a:extLst>
              <a:ext uri="{28A0092B-C50C-407E-A947-70E740481C1C}">
                <a14:useLocalDpi xmlns:a14="http://schemas.microsoft.com/office/drawing/2010/main"/>
              </a:ext>
            </a:extLst>
          </a:blip>
          <a:srcRect r="-4661"/>
          <a:stretch/>
        </p:blipFill>
        <p:spPr>
          <a:xfrm>
            <a:off x="5690926" y="355589"/>
            <a:ext cx="6506817" cy="6502411"/>
          </a:xfrm>
        </p:spPr>
      </p:pic>
      <p:sp>
        <p:nvSpPr>
          <p:cNvPr id="3" name="Text Placeholder 2">
            <a:extLst>
              <a:ext uri="{FF2B5EF4-FFF2-40B4-BE49-F238E27FC236}">
                <a16:creationId xmlns:a16="http://schemas.microsoft.com/office/drawing/2014/main" id="{A6CF9795-71F2-B942-AABD-9B242A2F0DCC}"/>
              </a:ext>
            </a:extLst>
          </p:cNvPr>
          <p:cNvSpPr>
            <a:spLocks noGrp="1"/>
          </p:cNvSpPr>
          <p:nvPr>
            <p:ph type="body" sz="quarter" idx="10"/>
          </p:nvPr>
        </p:nvSpPr>
        <p:spPr>
          <a:xfrm>
            <a:off x="704852" y="2315058"/>
            <a:ext cx="4537710" cy="4312041"/>
          </a:xfrm>
        </p:spPr>
        <p:txBody>
          <a:bodyPr>
            <a:normAutofit/>
          </a:bodyPr>
          <a:lstStyle/>
          <a:p>
            <a:pPr marL="0" indent="0">
              <a:lnSpc>
                <a:spcPct val="150000"/>
              </a:lnSpc>
              <a:buNone/>
            </a:pPr>
            <a:r>
              <a:rPr lang="en-US" sz="2000" dirty="0"/>
              <a:t>As an Economic Development Administration (EDA) University Center and member of the Rural Universities Program of the State of Ohio, CRD serves 31 counties in Northwest Ohio. </a:t>
            </a:r>
          </a:p>
          <a:p>
            <a:pPr>
              <a:lnSpc>
                <a:spcPct val="150000"/>
              </a:lnSpc>
            </a:pPr>
            <a:endParaRPr lang="en-US" sz="1600" dirty="0"/>
          </a:p>
        </p:txBody>
      </p:sp>
      <p:sp>
        <p:nvSpPr>
          <p:cNvPr id="5" name="Title 4">
            <a:extLst>
              <a:ext uri="{FF2B5EF4-FFF2-40B4-BE49-F238E27FC236}">
                <a16:creationId xmlns:a16="http://schemas.microsoft.com/office/drawing/2014/main" id="{5A0C89DB-0ADA-F948-BF16-C684AF32DF13}"/>
              </a:ext>
            </a:extLst>
          </p:cNvPr>
          <p:cNvSpPr>
            <a:spLocks noGrp="1"/>
          </p:cNvSpPr>
          <p:nvPr>
            <p:ph type="title"/>
          </p:nvPr>
        </p:nvSpPr>
        <p:spPr/>
        <p:txBody>
          <a:bodyPr anchor="t">
            <a:normAutofit fontScale="90000"/>
          </a:bodyPr>
          <a:lstStyle/>
          <a:p>
            <a:pPr>
              <a:lnSpc>
                <a:spcPct val="100000"/>
              </a:lnSpc>
            </a:pPr>
            <a:r>
              <a:rPr lang="en-US" dirty="0"/>
              <a:t>Defining the </a:t>
            </a:r>
            <a:br>
              <a:rPr lang="en-US" dirty="0"/>
            </a:br>
            <a:r>
              <a:rPr lang="en-US" dirty="0"/>
              <a:t>Region </a:t>
            </a:r>
          </a:p>
        </p:txBody>
      </p:sp>
      <p:pic>
        <p:nvPicPr>
          <p:cNvPr id="7" name="Picture 6">
            <a:extLst>
              <a:ext uri="{FF2B5EF4-FFF2-40B4-BE49-F238E27FC236}">
                <a16:creationId xmlns:a16="http://schemas.microsoft.com/office/drawing/2014/main" id="{DCBE3436-4601-0F47-94C1-1E0760CE1E2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052143" y="6081528"/>
            <a:ext cx="1868393" cy="545571"/>
          </a:xfrm>
          <a:prstGeom prst="rect">
            <a:avLst/>
          </a:prstGeom>
        </p:spPr>
      </p:pic>
      <p:sp>
        <p:nvSpPr>
          <p:cNvPr id="9" name="Slide Number Placeholder 8">
            <a:extLst>
              <a:ext uri="{FF2B5EF4-FFF2-40B4-BE49-F238E27FC236}">
                <a16:creationId xmlns:a16="http://schemas.microsoft.com/office/drawing/2014/main" id="{FD4E83C5-6492-8119-D346-B353820B016E}"/>
              </a:ext>
            </a:extLst>
          </p:cNvPr>
          <p:cNvSpPr>
            <a:spLocks noGrp="1"/>
          </p:cNvSpPr>
          <p:nvPr>
            <p:ph type="sldNum" sz="quarter" idx="17"/>
          </p:nvPr>
        </p:nvSpPr>
        <p:spPr/>
        <p:txBody>
          <a:bodyPr/>
          <a:lstStyle/>
          <a:p>
            <a:fld id="{A5D574CE-C4BB-BE48-B6BD-49297EFA31EB}" type="slidenum">
              <a:rPr lang="en-US" smtClean="0"/>
              <a:pPr/>
              <a:t>3</a:t>
            </a:fld>
            <a:endParaRPr lang="en-US"/>
          </a:p>
        </p:txBody>
      </p:sp>
    </p:spTree>
    <p:extLst>
      <p:ext uri="{BB962C8B-B14F-4D97-AF65-F5344CB8AC3E}">
        <p14:creationId xmlns:p14="http://schemas.microsoft.com/office/powerpoint/2010/main" val="11351314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1C84B-D71E-D1C7-BB6E-CEBFCAC65FC0}"/>
              </a:ext>
            </a:extLst>
          </p:cNvPr>
          <p:cNvSpPr>
            <a:spLocks noGrp="1"/>
          </p:cNvSpPr>
          <p:nvPr>
            <p:ph type="title"/>
          </p:nvPr>
        </p:nvSpPr>
        <p:spPr>
          <a:xfrm>
            <a:off x="622552" y="881956"/>
            <a:ext cx="4768298" cy="677861"/>
          </a:xfrm>
        </p:spPr>
        <p:txBody>
          <a:bodyPr>
            <a:normAutofit fontScale="90000"/>
          </a:bodyPr>
          <a:lstStyle/>
          <a:p>
            <a:r>
              <a:rPr lang="en-US" dirty="0">
                <a:solidFill>
                  <a:schemeClr val="tx2"/>
                </a:solidFill>
              </a:rPr>
              <a:t>Broadband Availability Gaps</a:t>
            </a:r>
            <a:endParaRPr lang="en-US" dirty="0"/>
          </a:p>
        </p:txBody>
      </p:sp>
      <p:sp>
        <p:nvSpPr>
          <p:cNvPr id="3" name="Text Placeholder 2">
            <a:extLst>
              <a:ext uri="{FF2B5EF4-FFF2-40B4-BE49-F238E27FC236}">
                <a16:creationId xmlns:a16="http://schemas.microsoft.com/office/drawing/2014/main" id="{69F1F4F5-D96B-196E-5D5C-CF3AF9A9DEDF}"/>
              </a:ext>
            </a:extLst>
          </p:cNvPr>
          <p:cNvSpPr>
            <a:spLocks noGrp="1"/>
          </p:cNvSpPr>
          <p:nvPr>
            <p:ph type="body" idx="1"/>
          </p:nvPr>
        </p:nvSpPr>
        <p:spPr>
          <a:xfrm>
            <a:off x="1274831" y="2663820"/>
            <a:ext cx="4145446" cy="3692530"/>
          </a:xfrm>
        </p:spPr>
        <p:txBody>
          <a:bodyPr>
            <a:normAutofit lnSpcReduction="10000"/>
          </a:bodyPr>
          <a:lstStyle/>
          <a:p>
            <a:r>
              <a:rPr lang="en-US" dirty="0"/>
              <a:t>Broadband 25 Mbps Download / 3 Mbps Upload</a:t>
            </a:r>
          </a:p>
          <a:p>
            <a:r>
              <a:rPr lang="en-US" dirty="0"/>
              <a:t>Detailed Service Areas- 25 Mbps Download/ 3Mbps Upload</a:t>
            </a:r>
          </a:p>
          <a:p>
            <a:r>
              <a:rPr lang="en-US" dirty="0"/>
              <a:t>	</a:t>
            </a:r>
          </a:p>
          <a:p>
            <a:r>
              <a:rPr lang="en-US" dirty="0"/>
              <a:t>FCC Service Availability - 25 Mbps Download/ 3 Mbps Upload</a:t>
            </a:r>
          </a:p>
          <a:p>
            <a:r>
              <a:rPr lang="en-US" dirty="0"/>
              <a:t>	</a:t>
            </a:r>
          </a:p>
        </p:txBody>
      </p:sp>
      <p:pic>
        <p:nvPicPr>
          <p:cNvPr id="9" name="Picture Placeholder 8">
            <a:extLst>
              <a:ext uri="{FF2B5EF4-FFF2-40B4-BE49-F238E27FC236}">
                <a16:creationId xmlns:a16="http://schemas.microsoft.com/office/drawing/2014/main" id="{D0778398-8FC3-320A-3CA1-4171FC0B765E}"/>
              </a:ext>
            </a:extLst>
          </p:cNvPr>
          <p:cNvPicPr>
            <a:picLocks noGrp="1" noChangeAspect="1"/>
          </p:cNvPicPr>
          <p:nvPr>
            <p:ph type="pic" sz="quarter" idx="10"/>
          </p:nvPr>
        </p:nvPicPr>
        <p:blipFill>
          <a:blip r:embed="rId3"/>
          <a:srcRect l="6205" r="6205"/>
          <a:stretch/>
        </p:blipFill>
        <p:spPr/>
      </p:pic>
      <p:sp>
        <p:nvSpPr>
          <p:cNvPr id="5" name="Text Placeholder 4">
            <a:extLst>
              <a:ext uri="{FF2B5EF4-FFF2-40B4-BE49-F238E27FC236}">
                <a16:creationId xmlns:a16="http://schemas.microsoft.com/office/drawing/2014/main" id="{2ECC5CC1-12DB-EE86-38A5-99D1D0400CA9}"/>
              </a:ext>
            </a:extLst>
          </p:cNvPr>
          <p:cNvSpPr>
            <a:spLocks noGrp="1"/>
          </p:cNvSpPr>
          <p:nvPr>
            <p:ph type="body" idx="11"/>
          </p:nvPr>
        </p:nvSpPr>
        <p:spPr>
          <a:xfrm>
            <a:off x="6375400" y="6054436"/>
            <a:ext cx="5530850" cy="667039"/>
          </a:xfrm>
        </p:spPr>
        <p:txBody>
          <a:bodyPr>
            <a:normAutofit/>
          </a:bodyPr>
          <a:lstStyle/>
          <a:p>
            <a:r>
              <a:rPr lang="en-US" b="0" i="0" dirty="0">
                <a:solidFill>
                  <a:srgbClr val="D9D9D9"/>
                </a:solidFill>
                <a:effectLst/>
                <a:latin typeface="open_sansregular"/>
              </a:rPr>
              <a:t>Data Source: Connected Nation Ohio</a:t>
            </a:r>
          </a:p>
          <a:p>
            <a:r>
              <a:rPr lang="en-US" dirty="0"/>
              <a:t>FCC National Broadband Map</a:t>
            </a:r>
          </a:p>
        </p:txBody>
      </p:sp>
      <p:sp>
        <p:nvSpPr>
          <p:cNvPr id="7" name="Slide Number Placeholder 6">
            <a:extLst>
              <a:ext uri="{FF2B5EF4-FFF2-40B4-BE49-F238E27FC236}">
                <a16:creationId xmlns:a16="http://schemas.microsoft.com/office/drawing/2014/main" id="{24CBED28-62AB-BB53-BE60-7389FF5016F7}"/>
              </a:ext>
            </a:extLst>
          </p:cNvPr>
          <p:cNvSpPr>
            <a:spLocks noGrp="1"/>
          </p:cNvSpPr>
          <p:nvPr>
            <p:ph type="sldNum" sz="quarter" idx="14"/>
          </p:nvPr>
        </p:nvSpPr>
        <p:spPr/>
        <p:txBody>
          <a:bodyPr/>
          <a:lstStyle/>
          <a:p>
            <a:fld id="{A5D574CE-C4BB-BE48-B6BD-49297EFA31EB}" type="slidenum">
              <a:rPr lang="en-US" smtClean="0"/>
              <a:pPr/>
              <a:t>30</a:t>
            </a:fld>
            <a:endParaRPr lang="en-US" dirty="0"/>
          </a:p>
        </p:txBody>
      </p:sp>
      <p:sp>
        <p:nvSpPr>
          <p:cNvPr id="15" name="Rectangle 14">
            <a:extLst>
              <a:ext uri="{FF2B5EF4-FFF2-40B4-BE49-F238E27FC236}">
                <a16:creationId xmlns:a16="http://schemas.microsoft.com/office/drawing/2014/main" id="{60192958-CBC2-CC4F-750D-AF78C8754B73}"/>
              </a:ext>
            </a:extLst>
          </p:cNvPr>
          <p:cNvSpPr/>
          <p:nvPr/>
        </p:nvSpPr>
        <p:spPr>
          <a:xfrm flipV="1">
            <a:off x="626617" y="2671864"/>
            <a:ext cx="389659" cy="290947"/>
          </a:xfrm>
          <a:prstGeom prst="rect">
            <a:avLst/>
          </a:prstGeom>
          <a:solidFill>
            <a:srgbClr val="2164A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EE13502-15E7-A2DA-FD73-DBA91826D521}"/>
              </a:ext>
            </a:extLst>
          </p:cNvPr>
          <p:cNvSpPr/>
          <p:nvPr/>
        </p:nvSpPr>
        <p:spPr>
          <a:xfrm flipV="1">
            <a:off x="622552" y="4763900"/>
            <a:ext cx="389659" cy="290947"/>
          </a:xfrm>
          <a:prstGeom prst="rect">
            <a:avLst/>
          </a:prstGeom>
          <a:solidFill>
            <a:srgbClr val="30A3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9A75655-FEF4-4E47-5417-9609F640AB2F}"/>
              </a:ext>
            </a:extLst>
          </p:cNvPr>
          <p:cNvSpPr txBox="1"/>
          <p:nvPr/>
        </p:nvSpPr>
        <p:spPr>
          <a:xfrm>
            <a:off x="622552" y="1610243"/>
            <a:ext cx="6096000" cy="400110"/>
          </a:xfrm>
          <a:prstGeom prst="rect">
            <a:avLst/>
          </a:prstGeom>
          <a:noFill/>
        </p:spPr>
        <p:txBody>
          <a:bodyPr wrap="square">
            <a:spAutoFit/>
          </a:bodyPr>
          <a:lstStyle/>
          <a:p>
            <a:r>
              <a:rPr lang="en-US" sz="2000" dirty="0">
                <a:solidFill>
                  <a:schemeClr val="accent6"/>
                </a:solidFill>
              </a:rPr>
              <a:t>Minimum Speeds for General Applica</a:t>
            </a:r>
            <a:r>
              <a:rPr lang="en-US" dirty="0">
                <a:solidFill>
                  <a:schemeClr val="accent6"/>
                </a:solidFill>
              </a:rPr>
              <a:t>tions</a:t>
            </a:r>
          </a:p>
        </p:txBody>
      </p:sp>
      <p:pic>
        <p:nvPicPr>
          <p:cNvPr id="1025" name="Picture 1">
            <a:extLst>
              <a:ext uri="{FF2B5EF4-FFF2-40B4-BE49-F238E27FC236}">
                <a16:creationId xmlns:a16="http://schemas.microsoft.com/office/drawing/2014/main" id="{AF2C818A-C87D-8E7D-45A4-3D1007A7A2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90500" cy="1905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7385C29B-33C0-4D7B-CD73-2C2E551A03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90500" cy="19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9864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A7B2F-5C6A-BB42-92B1-5C2590FF09F9}"/>
              </a:ext>
            </a:extLst>
          </p:cNvPr>
          <p:cNvSpPr>
            <a:spLocks noGrp="1"/>
          </p:cNvSpPr>
          <p:nvPr>
            <p:ph type="title"/>
          </p:nvPr>
        </p:nvSpPr>
        <p:spPr/>
        <p:txBody>
          <a:bodyPr anchor="t">
            <a:noAutofit/>
          </a:bodyPr>
          <a:lstStyle/>
          <a:p>
            <a:pPr>
              <a:lnSpc>
                <a:spcPct val="100000"/>
              </a:lnSpc>
            </a:pPr>
            <a:r>
              <a:rPr lang="en-US" sz="3600" dirty="0">
                <a:solidFill>
                  <a:schemeClr val="tx2"/>
                </a:solidFill>
              </a:rPr>
              <a:t>Northwest Ohio RDIA Region</a:t>
            </a:r>
          </a:p>
        </p:txBody>
      </p:sp>
      <p:sp>
        <p:nvSpPr>
          <p:cNvPr id="3" name="Text Placeholder 2">
            <a:extLst>
              <a:ext uri="{FF2B5EF4-FFF2-40B4-BE49-F238E27FC236}">
                <a16:creationId xmlns:a16="http://schemas.microsoft.com/office/drawing/2014/main" id="{4E069056-4357-4040-98AF-8A55C3B6BB16}"/>
              </a:ext>
            </a:extLst>
          </p:cNvPr>
          <p:cNvSpPr>
            <a:spLocks noGrp="1"/>
          </p:cNvSpPr>
          <p:nvPr>
            <p:ph type="body" idx="1"/>
          </p:nvPr>
        </p:nvSpPr>
        <p:spPr>
          <a:xfrm>
            <a:off x="704850" y="2452255"/>
            <a:ext cx="2105257" cy="4174238"/>
          </a:xfrm>
        </p:spPr>
        <p:txBody>
          <a:bodyPr>
            <a:normAutofit/>
          </a:bodyPr>
          <a:lstStyle/>
          <a:p>
            <a:pPr marL="342900" indent="-342900">
              <a:lnSpc>
                <a:spcPct val="100000"/>
              </a:lnSpc>
              <a:buFont typeface="Arial" panose="020B0604020202020204" pitchFamily="34" charset="0"/>
              <a:buChar char="•"/>
            </a:pPr>
            <a:r>
              <a:rPr lang="en-US" sz="1600" dirty="0"/>
              <a:t>Allen</a:t>
            </a:r>
          </a:p>
          <a:p>
            <a:pPr marL="342900" indent="-342900">
              <a:lnSpc>
                <a:spcPct val="100000"/>
              </a:lnSpc>
              <a:buFont typeface="Arial" panose="020B0604020202020204" pitchFamily="34" charset="0"/>
              <a:buChar char="•"/>
            </a:pPr>
            <a:r>
              <a:rPr lang="en-US" sz="1600" dirty="0"/>
              <a:t>Auglaize</a:t>
            </a:r>
          </a:p>
          <a:p>
            <a:pPr marL="342900" indent="-342900">
              <a:lnSpc>
                <a:spcPct val="100000"/>
              </a:lnSpc>
              <a:buFont typeface="Arial" panose="020B0604020202020204" pitchFamily="34" charset="0"/>
              <a:buChar char="•"/>
            </a:pPr>
            <a:r>
              <a:rPr lang="en-US" sz="1600" dirty="0"/>
              <a:t>Crawford</a:t>
            </a:r>
          </a:p>
          <a:p>
            <a:pPr marL="342900" indent="-342900">
              <a:lnSpc>
                <a:spcPct val="100000"/>
              </a:lnSpc>
              <a:buFont typeface="Arial" panose="020B0604020202020204" pitchFamily="34" charset="0"/>
              <a:buChar char="•"/>
            </a:pPr>
            <a:r>
              <a:rPr lang="en-US" sz="1600" dirty="0"/>
              <a:t>Defiance</a:t>
            </a:r>
          </a:p>
          <a:p>
            <a:pPr marL="342900" indent="-342900">
              <a:lnSpc>
                <a:spcPct val="100000"/>
              </a:lnSpc>
              <a:buFont typeface="Arial" panose="020B0604020202020204" pitchFamily="34" charset="0"/>
              <a:buChar char="•"/>
            </a:pPr>
            <a:r>
              <a:rPr lang="en-US" sz="1600" dirty="0"/>
              <a:t>Erie</a:t>
            </a:r>
          </a:p>
          <a:p>
            <a:pPr marL="342900" indent="-342900">
              <a:lnSpc>
                <a:spcPct val="100000"/>
              </a:lnSpc>
              <a:buFont typeface="Arial" panose="020B0604020202020204" pitchFamily="34" charset="0"/>
              <a:buChar char="•"/>
            </a:pPr>
            <a:r>
              <a:rPr lang="en-US" sz="1600" dirty="0"/>
              <a:t>Fulton</a:t>
            </a:r>
          </a:p>
          <a:p>
            <a:pPr marL="342900" indent="-342900">
              <a:lnSpc>
                <a:spcPct val="100000"/>
              </a:lnSpc>
              <a:buFont typeface="Arial" panose="020B0604020202020204" pitchFamily="34" charset="0"/>
              <a:buChar char="•"/>
            </a:pPr>
            <a:r>
              <a:rPr lang="en-US" sz="1600" dirty="0"/>
              <a:t>Hancock</a:t>
            </a:r>
          </a:p>
          <a:p>
            <a:pPr marL="342900" indent="-342900">
              <a:lnSpc>
                <a:spcPct val="100000"/>
              </a:lnSpc>
              <a:buFont typeface="Arial" panose="020B0604020202020204" pitchFamily="34" charset="0"/>
              <a:buChar char="•"/>
            </a:pPr>
            <a:r>
              <a:rPr lang="en-US" sz="1600" dirty="0"/>
              <a:t>Hardin</a:t>
            </a:r>
          </a:p>
          <a:p>
            <a:pPr marL="342900" indent="-342900">
              <a:lnSpc>
                <a:spcPct val="100000"/>
              </a:lnSpc>
              <a:buFont typeface="Arial" panose="020B0604020202020204" pitchFamily="34" charset="0"/>
              <a:buChar char="•"/>
            </a:pPr>
            <a:r>
              <a:rPr lang="en-US" sz="1600" dirty="0"/>
              <a:t>Henry</a:t>
            </a:r>
          </a:p>
          <a:p>
            <a:pPr marL="342900" indent="-342900">
              <a:lnSpc>
                <a:spcPct val="100000"/>
              </a:lnSpc>
              <a:buFont typeface="Arial" panose="020B0604020202020204" pitchFamily="34" charset="0"/>
              <a:buChar char="•"/>
            </a:pPr>
            <a:r>
              <a:rPr lang="en-US" sz="1600" dirty="0"/>
              <a:t>Huron</a:t>
            </a:r>
          </a:p>
          <a:p>
            <a:pPr marL="342900" indent="-342900">
              <a:lnSpc>
                <a:spcPct val="100000"/>
              </a:lnSpc>
              <a:buFont typeface="Arial" panose="020B0604020202020204" pitchFamily="34" charset="0"/>
              <a:buChar char="•"/>
            </a:pPr>
            <a:r>
              <a:rPr lang="en-US" sz="1600" dirty="0"/>
              <a:t>Lucas</a:t>
            </a:r>
          </a:p>
        </p:txBody>
      </p:sp>
      <p:sp>
        <p:nvSpPr>
          <p:cNvPr id="7" name="Slide Number Placeholder 6">
            <a:extLst>
              <a:ext uri="{FF2B5EF4-FFF2-40B4-BE49-F238E27FC236}">
                <a16:creationId xmlns:a16="http://schemas.microsoft.com/office/drawing/2014/main" id="{3F1245ED-EE46-2F19-B1DA-83AB8E126935}"/>
              </a:ext>
            </a:extLst>
          </p:cNvPr>
          <p:cNvSpPr>
            <a:spLocks noGrp="1"/>
          </p:cNvSpPr>
          <p:nvPr>
            <p:ph type="sldNum" sz="quarter" idx="14"/>
          </p:nvPr>
        </p:nvSpPr>
        <p:spPr/>
        <p:txBody>
          <a:bodyPr/>
          <a:lstStyle/>
          <a:p>
            <a:fld id="{A5D574CE-C4BB-BE48-B6BD-49297EFA31EB}" type="slidenum">
              <a:rPr lang="en-US" smtClean="0"/>
              <a:pPr/>
              <a:t>31</a:t>
            </a:fld>
            <a:endParaRPr lang="en-US"/>
          </a:p>
        </p:txBody>
      </p:sp>
      <p:sp>
        <p:nvSpPr>
          <p:cNvPr id="9" name="Text Placeholder 2">
            <a:extLst>
              <a:ext uri="{FF2B5EF4-FFF2-40B4-BE49-F238E27FC236}">
                <a16:creationId xmlns:a16="http://schemas.microsoft.com/office/drawing/2014/main" id="{969ED4D4-291E-C02D-8ECA-2DAB9095F13A}"/>
              </a:ext>
            </a:extLst>
          </p:cNvPr>
          <p:cNvSpPr txBox="1">
            <a:spLocks/>
          </p:cNvSpPr>
          <p:nvPr/>
        </p:nvSpPr>
        <p:spPr>
          <a:xfrm>
            <a:off x="3381143" y="2452255"/>
            <a:ext cx="2105257" cy="417423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Arial" panose="020B0604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lnSpc>
                <a:spcPct val="100000"/>
              </a:lnSpc>
              <a:buFont typeface="Arial" panose="020B0604020202020204" pitchFamily="34" charset="0"/>
              <a:buChar char="•"/>
            </a:pPr>
            <a:r>
              <a:rPr lang="en-US" sz="1600" dirty="0"/>
              <a:t>Mercer</a:t>
            </a:r>
          </a:p>
          <a:p>
            <a:pPr marL="342900" indent="-342900">
              <a:lnSpc>
                <a:spcPct val="100000"/>
              </a:lnSpc>
              <a:buFont typeface="Arial" panose="020B0604020202020204" pitchFamily="34" charset="0"/>
              <a:buChar char="•"/>
            </a:pPr>
            <a:r>
              <a:rPr lang="en-US" sz="1600" dirty="0"/>
              <a:t>Ottawa</a:t>
            </a:r>
          </a:p>
          <a:p>
            <a:pPr marL="342900" indent="-342900">
              <a:lnSpc>
                <a:spcPct val="100000"/>
              </a:lnSpc>
              <a:buFont typeface="Arial" panose="020B0604020202020204" pitchFamily="34" charset="0"/>
              <a:buChar char="•"/>
            </a:pPr>
            <a:r>
              <a:rPr lang="en-US" sz="1600" dirty="0"/>
              <a:t>Paulding</a:t>
            </a:r>
          </a:p>
          <a:p>
            <a:pPr marL="342900" indent="-342900">
              <a:lnSpc>
                <a:spcPct val="100000"/>
              </a:lnSpc>
              <a:buFont typeface="Arial" panose="020B0604020202020204" pitchFamily="34" charset="0"/>
              <a:buChar char="•"/>
            </a:pPr>
            <a:r>
              <a:rPr lang="en-US" sz="1600" dirty="0"/>
              <a:t>Putnam</a:t>
            </a:r>
          </a:p>
          <a:p>
            <a:pPr marL="342900" indent="-342900">
              <a:lnSpc>
                <a:spcPct val="100000"/>
              </a:lnSpc>
              <a:buFont typeface="Arial" panose="020B0604020202020204" pitchFamily="34" charset="0"/>
              <a:buChar char="•"/>
            </a:pPr>
            <a:r>
              <a:rPr lang="en-US" sz="1600" dirty="0"/>
              <a:t>Sandusky</a:t>
            </a:r>
          </a:p>
          <a:p>
            <a:pPr marL="342900" indent="-342900">
              <a:lnSpc>
                <a:spcPct val="100000"/>
              </a:lnSpc>
              <a:buFont typeface="Arial" panose="020B0604020202020204" pitchFamily="34" charset="0"/>
              <a:buChar char="•"/>
            </a:pPr>
            <a:r>
              <a:rPr lang="en-US" sz="1600" dirty="0"/>
              <a:t>Seneca</a:t>
            </a:r>
          </a:p>
          <a:p>
            <a:pPr marL="342900" indent="-342900">
              <a:lnSpc>
                <a:spcPct val="100000"/>
              </a:lnSpc>
              <a:buFont typeface="Arial" panose="020B0604020202020204" pitchFamily="34" charset="0"/>
              <a:buChar char="•"/>
            </a:pPr>
            <a:r>
              <a:rPr lang="en-US" sz="1600" dirty="0"/>
              <a:t>Shelby</a:t>
            </a:r>
          </a:p>
          <a:p>
            <a:pPr marL="342900" indent="-342900">
              <a:lnSpc>
                <a:spcPct val="100000"/>
              </a:lnSpc>
              <a:buFont typeface="Arial" panose="020B0604020202020204" pitchFamily="34" charset="0"/>
              <a:buChar char="•"/>
            </a:pPr>
            <a:r>
              <a:rPr lang="en-US" sz="1600" dirty="0"/>
              <a:t>Van Wert</a:t>
            </a:r>
          </a:p>
          <a:p>
            <a:pPr marL="342900" indent="-342900">
              <a:lnSpc>
                <a:spcPct val="100000"/>
              </a:lnSpc>
              <a:buFont typeface="Arial" panose="020B0604020202020204" pitchFamily="34" charset="0"/>
              <a:buChar char="•"/>
            </a:pPr>
            <a:r>
              <a:rPr lang="en-US" sz="1600" dirty="0"/>
              <a:t>Williams</a:t>
            </a:r>
          </a:p>
          <a:p>
            <a:pPr marL="342900" indent="-342900">
              <a:lnSpc>
                <a:spcPct val="100000"/>
              </a:lnSpc>
              <a:buFont typeface="Arial" panose="020B0604020202020204" pitchFamily="34" charset="0"/>
              <a:buChar char="•"/>
            </a:pPr>
            <a:r>
              <a:rPr lang="en-US" sz="1600" dirty="0"/>
              <a:t>Wood</a:t>
            </a:r>
          </a:p>
          <a:p>
            <a:pPr marL="342900" indent="-342900">
              <a:lnSpc>
                <a:spcPct val="100000"/>
              </a:lnSpc>
              <a:buFont typeface="Arial" panose="020B0604020202020204" pitchFamily="34" charset="0"/>
              <a:buChar char="•"/>
            </a:pPr>
            <a:r>
              <a:rPr lang="en-US" sz="1600" dirty="0"/>
              <a:t>Wyandot</a:t>
            </a:r>
          </a:p>
        </p:txBody>
      </p:sp>
      <p:pic>
        <p:nvPicPr>
          <p:cNvPr id="4" name="Picture 3">
            <a:extLst>
              <a:ext uri="{FF2B5EF4-FFF2-40B4-BE49-F238E27FC236}">
                <a16:creationId xmlns:a16="http://schemas.microsoft.com/office/drawing/2014/main" id="{EBC2B0A7-DBC0-C122-81DB-1DEFEDF1E6C0}"/>
              </a:ext>
            </a:extLst>
          </p:cNvPr>
          <p:cNvPicPr>
            <a:picLocks noChangeAspect="1"/>
          </p:cNvPicPr>
          <p:nvPr/>
        </p:nvPicPr>
        <p:blipFill rotWithShape="1">
          <a:blip r:embed="rId3"/>
          <a:srcRect l="3514" t="-4651" r="21318" b="28975"/>
          <a:stretch/>
        </p:blipFill>
        <p:spPr>
          <a:xfrm>
            <a:off x="6095999" y="-501651"/>
            <a:ext cx="6096001" cy="6137341"/>
          </a:xfrm>
          <a:prstGeom prst="rect">
            <a:avLst/>
          </a:prstGeom>
        </p:spPr>
      </p:pic>
    </p:spTree>
    <p:extLst>
      <p:ext uri="{BB962C8B-B14F-4D97-AF65-F5344CB8AC3E}">
        <p14:creationId xmlns:p14="http://schemas.microsoft.com/office/powerpoint/2010/main" val="40418836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869E3E6B-3673-8EC1-7853-3EFA6F820128}"/>
              </a:ext>
            </a:extLst>
          </p:cNvPr>
          <p:cNvSpPr>
            <a:spLocks noGrp="1"/>
          </p:cNvSpPr>
          <p:nvPr>
            <p:ph type="body" sz="quarter" idx="4294967295"/>
          </p:nvPr>
        </p:nvSpPr>
        <p:spPr>
          <a:xfrm>
            <a:off x="1803401" y="5968313"/>
            <a:ext cx="8475276" cy="317531"/>
          </a:xfrm>
        </p:spPr>
        <p:txBody>
          <a:bodyPr>
            <a:normAutofit lnSpcReduction="10000"/>
          </a:bodyPr>
          <a:lstStyle/>
          <a:p>
            <a:endParaRPr lang="en-US"/>
          </a:p>
        </p:txBody>
      </p:sp>
      <p:sp>
        <p:nvSpPr>
          <p:cNvPr id="23" name="Text Placeholder 22">
            <a:extLst>
              <a:ext uri="{FF2B5EF4-FFF2-40B4-BE49-F238E27FC236}">
                <a16:creationId xmlns:a16="http://schemas.microsoft.com/office/drawing/2014/main" id="{EE02C005-A1E7-3825-4273-987C7E51A284}"/>
              </a:ext>
            </a:extLst>
          </p:cNvPr>
          <p:cNvSpPr>
            <a:spLocks noGrp="1"/>
          </p:cNvSpPr>
          <p:nvPr>
            <p:ph type="body" sz="quarter" idx="16"/>
          </p:nvPr>
        </p:nvSpPr>
        <p:spPr/>
        <p:txBody>
          <a:bodyPr/>
          <a:lstStyle/>
          <a:p>
            <a:endParaRPr lang="en-US"/>
          </a:p>
        </p:txBody>
      </p:sp>
      <p:sp>
        <p:nvSpPr>
          <p:cNvPr id="8" name="Footer Placeholder 7">
            <a:extLst>
              <a:ext uri="{FF2B5EF4-FFF2-40B4-BE49-F238E27FC236}">
                <a16:creationId xmlns:a16="http://schemas.microsoft.com/office/drawing/2014/main" id="{F3EE4DDC-C51C-6EA2-4DBC-E64B39E9F9E3}"/>
              </a:ext>
            </a:extLst>
          </p:cNvPr>
          <p:cNvSpPr>
            <a:spLocks noGrp="1"/>
          </p:cNvSpPr>
          <p:nvPr>
            <p:ph type="ftr" sz="quarter" idx="19"/>
          </p:nvPr>
        </p:nvSpPr>
        <p:spPr/>
        <p:txBody>
          <a:bodyPr/>
          <a:lstStyle/>
          <a:p>
            <a:endParaRPr lang="en-US"/>
          </a:p>
        </p:txBody>
      </p:sp>
      <p:sp>
        <p:nvSpPr>
          <p:cNvPr id="9" name="Slide Number Placeholder 8">
            <a:extLst>
              <a:ext uri="{FF2B5EF4-FFF2-40B4-BE49-F238E27FC236}">
                <a16:creationId xmlns:a16="http://schemas.microsoft.com/office/drawing/2014/main" id="{FD4E83C5-6492-8119-D346-B353820B016E}"/>
              </a:ext>
            </a:extLst>
          </p:cNvPr>
          <p:cNvSpPr>
            <a:spLocks noGrp="1"/>
          </p:cNvSpPr>
          <p:nvPr>
            <p:ph type="sldNum" sz="quarter" idx="20"/>
          </p:nvPr>
        </p:nvSpPr>
        <p:spPr/>
        <p:txBody>
          <a:bodyPr/>
          <a:lstStyle/>
          <a:p>
            <a:fld id="{A5D574CE-C4BB-BE48-B6BD-49297EFA31EB}" type="slidenum">
              <a:rPr lang="en-US" smtClean="0"/>
              <a:pPr/>
              <a:t>32</a:t>
            </a:fld>
            <a:endParaRPr lang="en-US"/>
          </a:p>
        </p:txBody>
      </p:sp>
      <p:sp>
        <p:nvSpPr>
          <p:cNvPr id="5" name="Title 4">
            <a:extLst>
              <a:ext uri="{FF2B5EF4-FFF2-40B4-BE49-F238E27FC236}">
                <a16:creationId xmlns:a16="http://schemas.microsoft.com/office/drawing/2014/main" id="{5A0C89DB-0ADA-F948-BF16-C684AF32DF13}"/>
              </a:ext>
            </a:extLst>
          </p:cNvPr>
          <p:cNvSpPr>
            <a:spLocks noGrp="1"/>
          </p:cNvSpPr>
          <p:nvPr>
            <p:ph type="ctrTitle" idx="4294967295"/>
          </p:nvPr>
        </p:nvSpPr>
        <p:spPr>
          <a:xfrm>
            <a:off x="838200" y="63339"/>
            <a:ext cx="10879608" cy="990600"/>
          </a:xfrm>
        </p:spPr>
        <p:txBody>
          <a:bodyPr anchor="t">
            <a:normAutofit/>
          </a:bodyPr>
          <a:lstStyle/>
          <a:p>
            <a:pPr>
              <a:lnSpc>
                <a:spcPct val="100000"/>
              </a:lnSpc>
            </a:pPr>
            <a:r>
              <a:rPr lang="en-US" sz="4000" dirty="0">
                <a:solidFill>
                  <a:schemeClr val="accent6"/>
                </a:solidFill>
                <a:latin typeface="Century Schoolbook"/>
              </a:rPr>
              <a:t> Regional Connectivity – Data Summary</a:t>
            </a:r>
          </a:p>
        </p:txBody>
      </p:sp>
      <p:pic>
        <p:nvPicPr>
          <p:cNvPr id="7" name="Picture 6">
            <a:extLst>
              <a:ext uri="{FF2B5EF4-FFF2-40B4-BE49-F238E27FC236}">
                <a16:creationId xmlns:a16="http://schemas.microsoft.com/office/drawing/2014/main" id="{DCBE3436-4601-0F47-94C1-1E0760CE1E23}"/>
              </a:ext>
            </a:extLst>
          </p:cNvPr>
          <p:cNvPicPr>
            <a:picLocks noChangeAspect="1"/>
          </p:cNvPicPr>
          <p:nvPr/>
        </p:nvPicPr>
        <p:blipFill>
          <a:blip r:embed="rId3"/>
          <a:srcRect/>
          <a:stretch/>
        </p:blipFill>
        <p:spPr>
          <a:xfrm>
            <a:off x="10052143" y="6081528"/>
            <a:ext cx="1868393" cy="545571"/>
          </a:xfrm>
          <a:prstGeom prst="rect">
            <a:avLst/>
          </a:prstGeom>
        </p:spPr>
      </p:pic>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16BC8F09-27D1-3DD0-74F6-EC171CA4904D}"/>
                  </a:ext>
                </a:extLst>
              </p14:cNvPr>
              <p14:cNvContentPartPr/>
              <p14:nvPr/>
            </p14:nvContentPartPr>
            <p14:xfrm>
              <a:off x="6581864" y="4129059"/>
              <a:ext cx="1117800" cy="33480"/>
            </p14:xfrm>
          </p:contentPart>
        </mc:Choice>
        <mc:Fallback xmlns="">
          <p:pic>
            <p:nvPicPr>
              <p:cNvPr id="11" name="Ink 10">
                <a:extLst>
                  <a:ext uri="{FF2B5EF4-FFF2-40B4-BE49-F238E27FC236}">
                    <a16:creationId xmlns:a16="http://schemas.microsoft.com/office/drawing/2014/main" id="{16BC8F09-27D1-3DD0-74F6-EC171CA4904D}"/>
                  </a:ext>
                </a:extLst>
              </p:cNvPr>
              <p:cNvPicPr/>
              <p:nvPr/>
            </p:nvPicPr>
            <p:blipFill>
              <a:blip r:embed="rId5"/>
              <a:stretch>
                <a:fillRect/>
              </a:stretch>
            </p:blipFill>
            <p:spPr>
              <a:xfrm>
                <a:off x="6527864" y="4021059"/>
                <a:ext cx="1225440" cy="249120"/>
              </a:xfrm>
              <a:prstGeom prst="rect">
                <a:avLst/>
              </a:prstGeom>
            </p:spPr>
          </p:pic>
        </mc:Fallback>
      </mc:AlternateContent>
      <p:graphicFrame>
        <p:nvGraphicFramePr>
          <p:cNvPr id="15" name="Table 14">
            <a:extLst>
              <a:ext uri="{FF2B5EF4-FFF2-40B4-BE49-F238E27FC236}">
                <a16:creationId xmlns:a16="http://schemas.microsoft.com/office/drawing/2014/main" id="{3D77910D-8558-AEA1-8D9D-8AFF8DB0BF70}"/>
              </a:ext>
            </a:extLst>
          </p:cNvPr>
          <p:cNvGraphicFramePr>
            <a:graphicFrameLocks noGrp="1"/>
          </p:cNvGraphicFramePr>
          <p:nvPr>
            <p:extLst>
              <p:ext uri="{D42A27DB-BD31-4B8C-83A1-F6EECF244321}">
                <p14:modId xmlns:p14="http://schemas.microsoft.com/office/powerpoint/2010/main" val="3610675992"/>
              </p:ext>
            </p:extLst>
          </p:nvPr>
        </p:nvGraphicFramePr>
        <p:xfrm>
          <a:off x="731624" y="808672"/>
          <a:ext cx="10622176" cy="5730240"/>
        </p:xfrm>
        <a:graphic>
          <a:graphicData uri="http://schemas.openxmlformats.org/drawingml/2006/table">
            <a:tbl>
              <a:tblPr firstRow="1" bandRow="1">
                <a:tableStyleId>{5940675A-B579-460E-94D1-54222C63F5DA}</a:tableStyleId>
              </a:tblPr>
              <a:tblGrid>
                <a:gridCol w="1457040">
                  <a:extLst>
                    <a:ext uri="{9D8B030D-6E8A-4147-A177-3AD203B41FA5}">
                      <a16:colId xmlns:a16="http://schemas.microsoft.com/office/drawing/2014/main" val="3395810711"/>
                    </a:ext>
                  </a:extLst>
                </a:gridCol>
                <a:gridCol w="1672862">
                  <a:extLst>
                    <a:ext uri="{9D8B030D-6E8A-4147-A177-3AD203B41FA5}">
                      <a16:colId xmlns:a16="http://schemas.microsoft.com/office/drawing/2014/main" val="2910800147"/>
                    </a:ext>
                  </a:extLst>
                </a:gridCol>
                <a:gridCol w="1486445">
                  <a:extLst>
                    <a:ext uri="{9D8B030D-6E8A-4147-A177-3AD203B41FA5}">
                      <a16:colId xmlns:a16="http://schemas.microsoft.com/office/drawing/2014/main" val="3544927839"/>
                    </a:ext>
                  </a:extLst>
                </a:gridCol>
                <a:gridCol w="1435106">
                  <a:extLst>
                    <a:ext uri="{9D8B030D-6E8A-4147-A177-3AD203B41FA5}">
                      <a16:colId xmlns:a16="http://schemas.microsoft.com/office/drawing/2014/main" val="3773716217"/>
                    </a:ext>
                  </a:extLst>
                </a:gridCol>
                <a:gridCol w="1486445">
                  <a:extLst>
                    <a:ext uri="{9D8B030D-6E8A-4147-A177-3AD203B41FA5}">
                      <a16:colId xmlns:a16="http://schemas.microsoft.com/office/drawing/2014/main" val="3608691213"/>
                    </a:ext>
                  </a:extLst>
                </a:gridCol>
                <a:gridCol w="1542139">
                  <a:extLst>
                    <a:ext uri="{9D8B030D-6E8A-4147-A177-3AD203B41FA5}">
                      <a16:colId xmlns:a16="http://schemas.microsoft.com/office/drawing/2014/main" val="1678922370"/>
                    </a:ext>
                  </a:extLst>
                </a:gridCol>
                <a:gridCol w="1542139">
                  <a:extLst>
                    <a:ext uri="{9D8B030D-6E8A-4147-A177-3AD203B41FA5}">
                      <a16:colId xmlns:a16="http://schemas.microsoft.com/office/drawing/2014/main" val="3476422425"/>
                    </a:ext>
                  </a:extLst>
                </a:gridCol>
              </a:tblGrid>
              <a:tr h="349320">
                <a:tc>
                  <a:txBody>
                    <a:bodyPr/>
                    <a:lstStyle/>
                    <a:p>
                      <a:pPr algn="ctr"/>
                      <a:r>
                        <a:rPr lang="en-US" sz="900" b="1" i="0" dirty="0">
                          <a:solidFill>
                            <a:schemeClr val="bg1"/>
                          </a:solidFill>
                          <a:latin typeface="Century Schoolbook"/>
                        </a:rPr>
                        <a:t>County</a:t>
                      </a:r>
                    </a:p>
                  </a:txBody>
                  <a:tcPr anchor="ctr">
                    <a:solidFill>
                      <a:schemeClr val="tx2"/>
                    </a:solidFill>
                  </a:tcPr>
                </a:tc>
                <a:tc>
                  <a:txBody>
                    <a:bodyPr/>
                    <a:lstStyle/>
                    <a:p>
                      <a:pPr algn="ctr"/>
                      <a:r>
                        <a:rPr lang="en-US" sz="900" b="1" i="0" dirty="0">
                          <a:solidFill>
                            <a:schemeClr val="bg1"/>
                          </a:solidFill>
                          <a:latin typeface="Century Schoolbook"/>
                        </a:rPr>
                        <a:t>(Underserved)</a:t>
                      </a:r>
                    </a:p>
                    <a:p>
                      <a:pPr algn="ctr"/>
                      <a:r>
                        <a:rPr lang="en-US" sz="900" b="1" i="0" dirty="0">
                          <a:solidFill>
                            <a:schemeClr val="bg1"/>
                          </a:solidFill>
                          <a:latin typeface="Century Schoolbook"/>
                        </a:rPr>
                        <a:t>25/3 %</a:t>
                      </a:r>
                    </a:p>
                  </a:txBody>
                  <a:tcPr anchor="ctr">
                    <a:lnR w="12700" cap="flat" cmpd="sng" algn="ctr">
                      <a:solidFill>
                        <a:schemeClr val="tx1"/>
                      </a:solidFill>
                      <a:prstDash val="solid"/>
                      <a:round/>
                      <a:headEnd type="none" w="med" len="med"/>
                      <a:tailEnd type="none" w="med" len="med"/>
                    </a:lnR>
                    <a:solidFill>
                      <a:schemeClr val="tx2"/>
                    </a:solidFill>
                  </a:tcPr>
                </a:tc>
                <a:tc>
                  <a:txBody>
                    <a:bodyPr/>
                    <a:lstStyle/>
                    <a:p>
                      <a:pPr algn="ctr"/>
                      <a:r>
                        <a:rPr lang="en-US" sz="900" b="1" i="0" dirty="0">
                          <a:solidFill>
                            <a:schemeClr val="bg1"/>
                          </a:solidFill>
                          <a:latin typeface="Century Schoolbook"/>
                        </a:rPr>
                        <a:t>Households</a:t>
                      </a:r>
                    </a:p>
                  </a:txBody>
                  <a:tcPr anchor="ctr">
                    <a:lnL w="12700" cap="flat" cmpd="sng" algn="ctr">
                      <a:solidFill>
                        <a:schemeClr val="tx1"/>
                      </a:solidFill>
                      <a:prstDash val="solid"/>
                      <a:round/>
                      <a:headEnd type="none" w="med" len="med"/>
                      <a:tailEnd type="none" w="med" len="med"/>
                    </a:lnL>
                    <a:solidFill>
                      <a:schemeClr val="tx2"/>
                    </a:solidFill>
                  </a:tcPr>
                </a:tc>
                <a:tc>
                  <a:txBody>
                    <a:bodyPr/>
                    <a:lstStyle/>
                    <a:p>
                      <a:pPr algn="ctr"/>
                      <a:r>
                        <a:rPr lang="en-US" sz="900" b="1" i="0" dirty="0">
                          <a:solidFill>
                            <a:schemeClr val="bg1"/>
                          </a:solidFill>
                          <a:latin typeface="Century Schoolbook"/>
                        </a:rPr>
                        <a:t>(Unserved)</a:t>
                      </a:r>
                    </a:p>
                    <a:p>
                      <a:pPr algn="ctr"/>
                      <a:r>
                        <a:rPr lang="en-US" sz="900" b="1" i="0" dirty="0">
                          <a:solidFill>
                            <a:schemeClr val="bg1"/>
                          </a:solidFill>
                          <a:latin typeface="Century Schoolbook"/>
                        </a:rPr>
                        <a:t>10/1 %</a:t>
                      </a:r>
                    </a:p>
                  </a:txBody>
                  <a:tcPr anchor="ctr">
                    <a:solidFill>
                      <a:schemeClr val="tx2"/>
                    </a:solidFill>
                  </a:tcPr>
                </a:tc>
                <a:tc>
                  <a:txBody>
                    <a:bodyPr/>
                    <a:lstStyle/>
                    <a:p>
                      <a:pPr algn="ctr"/>
                      <a:r>
                        <a:rPr lang="en-US" sz="900" b="1" i="0" dirty="0">
                          <a:solidFill>
                            <a:schemeClr val="bg1"/>
                          </a:solidFill>
                          <a:latin typeface="Century Schoolbook"/>
                        </a:rPr>
                        <a:t>Households</a:t>
                      </a:r>
                    </a:p>
                  </a:txBody>
                  <a:tcPr anchor="ctr">
                    <a:solidFill>
                      <a:schemeClr val="tx2"/>
                    </a:solidFill>
                  </a:tcPr>
                </a:tc>
                <a:tc>
                  <a:txBody>
                    <a:bodyPr/>
                    <a:lstStyle/>
                    <a:p>
                      <a:pPr algn="ctr"/>
                      <a:r>
                        <a:rPr lang="en-US" sz="900" b="1" i="0" dirty="0">
                          <a:solidFill>
                            <a:schemeClr val="bg1"/>
                          </a:solidFill>
                          <a:latin typeface="Century Schoolbook"/>
                        </a:rPr>
                        <a:t>HH with a Computer</a:t>
                      </a:r>
                    </a:p>
                  </a:txBody>
                  <a:tcPr anchor="ctr">
                    <a:solidFill>
                      <a:schemeClr val="tx2"/>
                    </a:solidFill>
                  </a:tcPr>
                </a:tc>
                <a:tc>
                  <a:txBody>
                    <a:bodyPr/>
                    <a:lstStyle/>
                    <a:p>
                      <a:pPr algn="ctr"/>
                      <a:r>
                        <a:rPr lang="en-US" sz="900" b="1" i="0" dirty="0">
                          <a:solidFill>
                            <a:schemeClr val="bg1"/>
                          </a:solidFill>
                          <a:latin typeface="Century Schoolbook"/>
                        </a:rPr>
                        <a:t>HH Internet Subscription</a:t>
                      </a:r>
                    </a:p>
                  </a:txBody>
                  <a:tcPr anchor="ctr">
                    <a:solidFill>
                      <a:schemeClr val="tx2"/>
                    </a:solidFill>
                  </a:tcPr>
                </a:tc>
                <a:extLst>
                  <a:ext uri="{0D108BD9-81ED-4DB2-BD59-A6C34878D82A}">
                    <a16:rowId xmlns:a16="http://schemas.microsoft.com/office/drawing/2014/main" val="814253998"/>
                  </a:ext>
                </a:extLst>
              </a:tr>
              <a:tr h="232880">
                <a:tc>
                  <a:txBody>
                    <a:bodyPr/>
                    <a:lstStyle/>
                    <a:p>
                      <a:r>
                        <a:rPr lang="en-US" sz="1000" b="0">
                          <a:latin typeface="Arial"/>
                          <a:cs typeface="Arial"/>
                        </a:rPr>
                        <a:t>Allen</a:t>
                      </a:r>
                    </a:p>
                  </a:txBody>
                  <a:tcPr anchor="ctr">
                    <a:solidFill>
                      <a:schemeClr val="bg1"/>
                    </a:solidFill>
                  </a:tcPr>
                </a:tc>
                <a:tc>
                  <a:txBody>
                    <a:bodyPr/>
                    <a:lstStyle/>
                    <a:p>
                      <a:r>
                        <a:rPr lang="en-US" sz="1000" b="0" dirty="0">
                          <a:latin typeface="Arial"/>
                          <a:cs typeface="Arial"/>
                        </a:rPr>
                        <a:t>18</a:t>
                      </a: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r>
                        <a:rPr lang="en-US" sz="1000" b="0">
                          <a:latin typeface="Arial"/>
                          <a:cs typeface="Arial"/>
                        </a:rPr>
                        <a:t>8,420</a:t>
                      </a:r>
                    </a:p>
                  </a:txBody>
                  <a:tcPr anchor="ctr">
                    <a:lnL w="12700" cap="flat" cmpd="sng" algn="ctr">
                      <a:solidFill>
                        <a:schemeClr val="tx1"/>
                      </a:solidFill>
                      <a:prstDash val="solid"/>
                      <a:round/>
                      <a:headEnd type="none" w="med" len="med"/>
                      <a:tailEnd type="none" w="med" len="med"/>
                    </a:lnL>
                    <a:solidFill>
                      <a:schemeClr val="bg1"/>
                    </a:solidFill>
                  </a:tcPr>
                </a:tc>
                <a:tc>
                  <a:txBody>
                    <a:bodyPr/>
                    <a:lstStyle/>
                    <a:p>
                      <a:r>
                        <a:rPr lang="en-US" sz="1000" b="0">
                          <a:latin typeface="Arial"/>
                          <a:cs typeface="Arial"/>
                        </a:rPr>
                        <a:t>11</a:t>
                      </a:r>
                    </a:p>
                  </a:txBody>
                  <a:tcPr anchor="ctr">
                    <a:solidFill>
                      <a:schemeClr val="bg1"/>
                    </a:solidFill>
                  </a:tcPr>
                </a:tc>
                <a:tc>
                  <a:txBody>
                    <a:bodyPr/>
                    <a:lstStyle/>
                    <a:p>
                      <a:r>
                        <a:rPr lang="en-US" sz="1000" b="0" dirty="0">
                          <a:latin typeface="Arial"/>
                          <a:cs typeface="Arial"/>
                        </a:rPr>
                        <a:t>5,078</a:t>
                      </a:r>
                    </a:p>
                  </a:txBody>
                  <a:tcPr anchor="ctr">
                    <a:solidFill>
                      <a:schemeClr val="bg1"/>
                    </a:solidFill>
                  </a:tcPr>
                </a:tc>
                <a:tc>
                  <a:txBody>
                    <a:bodyPr/>
                    <a:lstStyle/>
                    <a:p>
                      <a:r>
                        <a:rPr lang="en-US" sz="1000" b="0" dirty="0">
                          <a:latin typeface="Arial"/>
                          <a:cs typeface="Arial"/>
                        </a:rPr>
                        <a:t>90.6</a:t>
                      </a:r>
                    </a:p>
                  </a:txBody>
                  <a:tcPr anchor="ctr">
                    <a:solidFill>
                      <a:schemeClr val="bg1"/>
                    </a:solidFill>
                  </a:tcPr>
                </a:tc>
                <a:tc>
                  <a:txBody>
                    <a:bodyPr/>
                    <a:lstStyle/>
                    <a:p>
                      <a:r>
                        <a:rPr lang="en-US" sz="1000" b="0">
                          <a:latin typeface="Arial"/>
                          <a:cs typeface="Arial"/>
                        </a:rPr>
                        <a:t>85.3</a:t>
                      </a:r>
                    </a:p>
                  </a:txBody>
                  <a:tcPr anchor="ctr">
                    <a:solidFill>
                      <a:schemeClr val="bg1"/>
                    </a:solidFill>
                  </a:tcPr>
                </a:tc>
                <a:extLst>
                  <a:ext uri="{0D108BD9-81ED-4DB2-BD59-A6C34878D82A}">
                    <a16:rowId xmlns:a16="http://schemas.microsoft.com/office/drawing/2014/main" val="1786218193"/>
                  </a:ext>
                </a:extLst>
              </a:tr>
              <a:tr h="232880">
                <a:tc>
                  <a:txBody>
                    <a:bodyPr/>
                    <a:lstStyle/>
                    <a:p>
                      <a:r>
                        <a:rPr lang="en-US" sz="1000" b="0">
                          <a:latin typeface="Arial"/>
                          <a:cs typeface="Arial"/>
                        </a:rPr>
                        <a:t>Auglaize</a:t>
                      </a:r>
                    </a:p>
                  </a:txBody>
                  <a:tcPr anchor="ctr">
                    <a:solidFill>
                      <a:schemeClr val="bg1"/>
                    </a:solidFill>
                  </a:tcPr>
                </a:tc>
                <a:tc>
                  <a:txBody>
                    <a:bodyPr/>
                    <a:lstStyle/>
                    <a:p>
                      <a:r>
                        <a:rPr lang="en-US" sz="1000" b="0">
                          <a:latin typeface="Arial"/>
                          <a:cs typeface="Arial"/>
                        </a:rPr>
                        <a:t>40</a:t>
                      </a: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r>
                        <a:rPr lang="en-US" sz="1000" b="0">
                          <a:latin typeface="Arial"/>
                          <a:cs typeface="Arial"/>
                        </a:rPr>
                        <a:t>7,967</a:t>
                      </a:r>
                    </a:p>
                  </a:txBody>
                  <a:tcPr anchor="ctr">
                    <a:lnL w="12700" cap="flat" cmpd="sng" algn="ctr">
                      <a:solidFill>
                        <a:schemeClr val="tx1"/>
                      </a:solidFill>
                      <a:prstDash val="solid"/>
                      <a:round/>
                      <a:headEnd type="none" w="med" len="med"/>
                      <a:tailEnd type="none" w="med" len="med"/>
                    </a:lnL>
                    <a:solidFill>
                      <a:schemeClr val="bg1"/>
                    </a:solidFill>
                  </a:tcPr>
                </a:tc>
                <a:tc>
                  <a:txBody>
                    <a:bodyPr/>
                    <a:lstStyle/>
                    <a:p>
                      <a:r>
                        <a:rPr lang="en-US" sz="1000" b="0">
                          <a:latin typeface="Arial"/>
                          <a:cs typeface="Arial"/>
                        </a:rPr>
                        <a:t>18</a:t>
                      </a:r>
                    </a:p>
                  </a:txBody>
                  <a:tcPr anchor="ctr">
                    <a:solidFill>
                      <a:schemeClr val="bg1"/>
                    </a:solidFill>
                  </a:tcPr>
                </a:tc>
                <a:tc>
                  <a:txBody>
                    <a:bodyPr/>
                    <a:lstStyle/>
                    <a:p>
                      <a:r>
                        <a:rPr lang="en-US" sz="1000" b="0">
                          <a:latin typeface="Arial"/>
                          <a:cs typeface="Arial"/>
                        </a:rPr>
                        <a:t>3,542</a:t>
                      </a:r>
                    </a:p>
                  </a:txBody>
                  <a:tcPr anchor="ctr">
                    <a:solidFill>
                      <a:schemeClr val="bg1"/>
                    </a:solidFill>
                  </a:tcPr>
                </a:tc>
                <a:tc>
                  <a:txBody>
                    <a:bodyPr/>
                    <a:lstStyle/>
                    <a:p>
                      <a:r>
                        <a:rPr lang="en-US" sz="1000" b="0">
                          <a:latin typeface="Arial"/>
                          <a:cs typeface="Arial"/>
                        </a:rPr>
                        <a:t>91.7</a:t>
                      </a:r>
                    </a:p>
                  </a:txBody>
                  <a:tcPr anchor="ctr">
                    <a:solidFill>
                      <a:schemeClr val="bg1"/>
                    </a:solidFill>
                  </a:tcPr>
                </a:tc>
                <a:tc>
                  <a:txBody>
                    <a:bodyPr/>
                    <a:lstStyle/>
                    <a:p>
                      <a:r>
                        <a:rPr lang="en-US" sz="1000" b="0">
                          <a:latin typeface="Arial"/>
                          <a:cs typeface="Arial"/>
                        </a:rPr>
                        <a:t>86.4</a:t>
                      </a:r>
                    </a:p>
                  </a:txBody>
                  <a:tcPr anchor="ctr">
                    <a:solidFill>
                      <a:schemeClr val="bg1"/>
                    </a:solidFill>
                  </a:tcPr>
                </a:tc>
                <a:extLst>
                  <a:ext uri="{0D108BD9-81ED-4DB2-BD59-A6C34878D82A}">
                    <a16:rowId xmlns:a16="http://schemas.microsoft.com/office/drawing/2014/main" val="1080446201"/>
                  </a:ext>
                </a:extLst>
              </a:tr>
              <a:tr h="232880">
                <a:tc>
                  <a:txBody>
                    <a:bodyPr/>
                    <a:lstStyle/>
                    <a:p>
                      <a:r>
                        <a:rPr lang="en-US" sz="1000" b="0" dirty="0">
                          <a:latin typeface="Arial"/>
                          <a:cs typeface="Arial"/>
                        </a:rPr>
                        <a:t>Crawford</a:t>
                      </a:r>
                    </a:p>
                  </a:txBody>
                  <a:tcPr anchor="ctr">
                    <a:solidFill>
                      <a:schemeClr val="bg1"/>
                    </a:solidFill>
                  </a:tcPr>
                </a:tc>
                <a:tc>
                  <a:txBody>
                    <a:bodyPr/>
                    <a:lstStyle/>
                    <a:p>
                      <a:r>
                        <a:rPr lang="en-US" sz="1000" b="0">
                          <a:latin typeface="Arial"/>
                          <a:cs typeface="Arial"/>
                        </a:rPr>
                        <a:t>26</a:t>
                      </a: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r>
                        <a:rPr lang="en-US" sz="1000" b="0">
                          <a:latin typeface="Arial"/>
                          <a:cs typeface="Arial"/>
                        </a:rPr>
                        <a:t>5,554</a:t>
                      </a:r>
                    </a:p>
                  </a:txBody>
                  <a:tcPr anchor="ctr">
                    <a:lnL w="12700" cap="flat" cmpd="sng" algn="ctr">
                      <a:solidFill>
                        <a:schemeClr val="tx1"/>
                      </a:solidFill>
                      <a:prstDash val="solid"/>
                      <a:round/>
                      <a:headEnd type="none" w="med" len="med"/>
                      <a:tailEnd type="none" w="med" len="med"/>
                    </a:lnL>
                    <a:solidFill>
                      <a:schemeClr val="bg1"/>
                    </a:solidFill>
                  </a:tcPr>
                </a:tc>
                <a:tc>
                  <a:txBody>
                    <a:bodyPr/>
                    <a:lstStyle/>
                    <a:p>
                      <a:r>
                        <a:rPr lang="en-US" sz="1000" b="0">
                          <a:latin typeface="Arial"/>
                          <a:cs typeface="Arial"/>
                        </a:rPr>
                        <a:t>18</a:t>
                      </a:r>
                    </a:p>
                  </a:txBody>
                  <a:tcPr anchor="ctr">
                    <a:solidFill>
                      <a:schemeClr val="bg1"/>
                    </a:solidFill>
                  </a:tcPr>
                </a:tc>
                <a:tc>
                  <a:txBody>
                    <a:bodyPr/>
                    <a:lstStyle/>
                    <a:p>
                      <a:r>
                        <a:rPr lang="en-US" sz="1000" b="0">
                          <a:latin typeface="Arial"/>
                          <a:cs typeface="Arial"/>
                        </a:rPr>
                        <a:t>3,875</a:t>
                      </a:r>
                    </a:p>
                  </a:txBody>
                  <a:tcPr anchor="ctr">
                    <a:solidFill>
                      <a:schemeClr val="bg1"/>
                    </a:solidFill>
                  </a:tcPr>
                </a:tc>
                <a:tc>
                  <a:txBody>
                    <a:bodyPr/>
                    <a:lstStyle/>
                    <a:p>
                      <a:r>
                        <a:rPr lang="en-US" sz="1000" b="0" dirty="0">
                          <a:latin typeface="Arial"/>
                          <a:cs typeface="Arial"/>
                        </a:rPr>
                        <a:t>90.6</a:t>
                      </a:r>
                    </a:p>
                  </a:txBody>
                  <a:tcPr anchor="ctr">
                    <a:solidFill>
                      <a:schemeClr val="bg1"/>
                    </a:solidFill>
                  </a:tcPr>
                </a:tc>
                <a:tc>
                  <a:txBody>
                    <a:bodyPr/>
                    <a:lstStyle/>
                    <a:p>
                      <a:r>
                        <a:rPr lang="en-US" sz="1000" b="0">
                          <a:latin typeface="Arial"/>
                          <a:cs typeface="Arial"/>
                        </a:rPr>
                        <a:t>84.3</a:t>
                      </a:r>
                    </a:p>
                  </a:txBody>
                  <a:tcPr anchor="ctr">
                    <a:solidFill>
                      <a:schemeClr val="bg1"/>
                    </a:solidFill>
                  </a:tcPr>
                </a:tc>
                <a:extLst>
                  <a:ext uri="{0D108BD9-81ED-4DB2-BD59-A6C34878D82A}">
                    <a16:rowId xmlns:a16="http://schemas.microsoft.com/office/drawing/2014/main" val="2362342363"/>
                  </a:ext>
                </a:extLst>
              </a:tr>
              <a:tr h="232880">
                <a:tc>
                  <a:txBody>
                    <a:bodyPr/>
                    <a:lstStyle/>
                    <a:p>
                      <a:r>
                        <a:rPr lang="en-US" sz="1000" b="0">
                          <a:latin typeface="Arial"/>
                          <a:cs typeface="Arial"/>
                        </a:rPr>
                        <a:t>Defiance</a:t>
                      </a:r>
                    </a:p>
                  </a:txBody>
                  <a:tcPr anchor="ctr">
                    <a:solidFill>
                      <a:schemeClr val="bg1"/>
                    </a:solidFill>
                  </a:tcPr>
                </a:tc>
                <a:tc>
                  <a:txBody>
                    <a:bodyPr/>
                    <a:lstStyle/>
                    <a:p>
                      <a:r>
                        <a:rPr lang="en-US" sz="1000" b="0">
                          <a:latin typeface="Arial"/>
                          <a:cs typeface="Arial"/>
                        </a:rPr>
                        <a:t>34</a:t>
                      </a: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r>
                        <a:rPr lang="en-US" sz="1000" b="0">
                          <a:latin typeface="Arial"/>
                          <a:cs typeface="Arial"/>
                        </a:rPr>
                        <a:t>6,307</a:t>
                      </a:r>
                    </a:p>
                  </a:txBody>
                  <a:tcPr anchor="ctr">
                    <a:lnL w="12700" cap="flat" cmpd="sng" algn="ctr">
                      <a:solidFill>
                        <a:schemeClr val="tx1"/>
                      </a:solidFill>
                      <a:prstDash val="solid"/>
                      <a:round/>
                      <a:headEnd type="none" w="med" len="med"/>
                      <a:tailEnd type="none" w="med" len="med"/>
                    </a:lnL>
                    <a:solidFill>
                      <a:schemeClr val="bg1"/>
                    </a:solidFill>
                  </a:tcPr>
                </a:tc>
                <a:tc>
                  <a:txBody>
                    <a:bodyPr/>
                    <a:lstStyle/>
                    <a:p>
                      <a:r>
                        <a:rPr lang="en-US" sz="1000" b="0">
                          <a:latin typeface="Arial"/>
                          <a:cs typeface="Arial"/>
                        </a:rPr>
                        <a:t>26</a:t>
                      </a:r>
                    </a:p>
                  </a:txBody>
                  <a:tcPr anchor="ctr">
                    <a:solidFill>
                      <a:schemeClr val="bg1"/>
                    </a:solidFill>
                  </a:tcPr>
                </a:tc>
                <a:tc>
                  <a:txBody>
                    <a:bodyPr/>
                    <a:lstStyle/>
                    <a:p>
                      <a:r>
                        <a:rPr lang="en-US" sz="1000" b="0">
                          <a:latin typeface="Arial"/>
                          <a:cs typeface="Arial"/>
                        </a:rPr>
                        <a:t>4,706</a:t>
                      </a:r>
                    </a:p>
                  </a:txBody>
                  <a:tcPr anchor="ctr">
                    <a:solidFill>
                      <a:schemeClr val="bg1"/>
                    </a:solidFill>
                  </a:tcPr>
                </a:tc>
                <a:tc>
                  <a:txBody>
                    <a:bodyPr/>
                    <a:lstStyle/>
                    <a:p>
                      <a:r>
                        <a:rPr lang="en-US" sz="1000" b="0">
                          <a:latin typeface="Arial"/>
                          <a:cs typeface="Arial"/>
                        </a:rPr>
                        <a:t>91.1</a:t>
                      </a:r>
                    </a:p>
                  </a:txBody>
                  <a:tcPr anchor="ctr">
                    <a:solidFill>
                      <a:schemeClr val="bg1"/>
                    </a:solidFill>
                  </a:tcPr>
                </a:tc>
                <a:tc>
                  <a:txBody>
                    <a:bodyPr/>
                    <a:lstStyle/>
                    <a:p>
                      <a:r>
                        <a:rPr lang="en-US" sz="1000" b="0">
                          <a:latin typeface="Arial"/>
                          <a:cs typeface="Arial"/>
                        </a:rPr>
                        <a:t>84.5</a:t>
                      </a:r>
                    </a:p>
                  </a:txBody>
                  <a:tcPr anchor="ctr">
                    <a:solidFill>
                      <a:schemeClr val="bg1"/>
                    </a:solidFill>
                  </a:tcPr>
                </a:tc>
                <a:extLst>
                  <a:ext uri="{0D108BD9-81ED-4DB2-BD59-A6C34878D82A}">
                    <a16:rowId xmlns:a16="http://schemas.microsoft.com/office/drawing/2014/main" val="1497577319"/>
                  </a:ext>
                </a:extLst>
              </a:tr>
              <a:tr h="237748">
                <a:tc>
                  <a:txBody>
                    <a:bodyPr/>
                    <a:lstStyle/>
                    <a:p>
                      <a:r>
                        <a:rPr lang="en-US" sz="1000" b="0">
                          <a:latin typeface="Arial"/>
                          <a:cs typeface="Arial"/>
                        </a:rPr>
                        <a:t>Erie</a:t>
                      </a:r>
                    </a:p>
                  </a:txBody>
                  <a:tcPr anchor="ctr">
                    <a:solidFill>
                      <a:schemeClr val="bg1"/>
                    </a:solidFill>
                  </a:tcPr>
                </a:tc>
                <a:tc>
                  <a:txBody>
                    <a:bodyPr/>
                    <a:lstStyle/>
                    <a:p>
                      <a:r>
                        <a:rPr lang="en-US" sz="1000" b="0">
                          <a:latin typeface="Arial"/>
                          <a:cs typeface="Arial"/>
                        </a:rPr>
                        <a:t>27</a:t>
                      </a: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r>
                        <a:rPr lang="en-US" sz="1000" b="0">
                          <a:latin typeface="Arial"/>
                          <a:cs typeface="Arial"/>
                        </a:rPr>
                        <a:t>10,767</a:t>
                      </a:r>
                    </a:p>
                  </a:txBody>
                  <a:tcPr anchor="ctr">
                    <a:lnL w="12700" cap="flat" cmpd="sng" algn="ctr">
                      <a:solidFill>
                        <a:schemeClr val="tx1"/>
                      </a:solidFill>
                      <a:prstDash val="solid"/>
                      <a:round/>
                      <a:headEnd type="none" w="med" len="med"/>
                      <a:tailEnd type="none" w="med" len="med"/>
                    </a:lnL>
                    <a:solidFill>
                      <a:schemeClr val="bg1"/>
                    </a:solidFill>
                  </a:tcPr>
                </a:tc>
                <a:tc>
                  <a:txBody>
                    <a:bodyPr/>
                    <a:lstStyle/>
                    <a:p>
                      <a:r>
                        <a:rPr lang="en-US" sz="1000" b="0" dirty="0">
                          <a:latin typeface="Arial"/>
                          <a:cs typeface="Arial"/>
                        </a:rPr>
                        <a:t>12</a:t>
                      </a:r>
                    </a:p>
                  </a:txBody>
                  <a:tcPr anchor="ctr">
                    <a:solidFill>
                      <a:schemeClr val="bg1"/>
                    </a:solidFill>
                  </a:tcPr>
                </a:tc>
                <a:tc>
                  <a:txBody>
                    <a:bodyPr/>
                    <a:lstStyle/>
                    <a:p>
                      <a:r>
                        <a:rPr lang="en-US" sz="1000" b="0">
                          <a:latin typeface="Arial"/>
                          <a:cs typeface="Arial"/>
                        </a:rPr>
                        <a:t>4,587</a:t>
                      </a:r>
                    </a:p>
                  </a:txBody>
                  <a:tcPr anchor="ctr">
                    <a:solidFill>
                      <a:schemeClr val="bg1"/>
                    </a:solidFill>
                  </a:tcPr>
                </a:tc>
                <a:tc>
                  <a:txBody>
                    <a:bodyPr/>
                    <a:lstStyle/>
                    <a:p>
                      <a:r>
                        <a:rPr lang="en-US" sz="1000" b="0" dirty="0">
                          <a:latin typeface="Arial"/>
                          <a:cs typeface="Arial"/>
                        </a:rPr>
                        <a:t>91.4</a:t>
                      </a:r>
                    </a:p>
                  </a:txBody>
                  <a:tcPr anchor="ctr">
                    <a:solidFill>
                      <a:schemeClr val="bg1"/>
                    </a:solidFill>
                  </a:tcPr>
                </a:tc>
                <a:tc>
                  <a:txBody>
                    <a:bodyPr/>
                    <a:lstStyle/>
                    <a:p>
                      <a:r>
                        <a:rPr lang="en-US" sz="1000" b="0">
                          <a:latin typeface="Arial"/>
                          <a:cs typeface="Arial"/>
                        </a:rPr>
                        <a:t>81.6</a:t>
                      </a:r>
                    </a:p>
                  </a:txBody>
                  <a:tcPr anchor="ctr">
                    <a:solidFill>
                      <a:schemeClr val="bg1"/>
                    </a:solidFill>
                  </a:tcPr>
                </a:tc>
                <a:extLst>
                  <a:ext uri="{0D108BD9-81ED-4DB2-BD59-A6C34878D82A}">
                    <a16:rowId xmlns:a16="http://schemas.microsoft.com/office/drawing/2014/main" val="3919937215"/>
                  </a:ext>
                </a:extLst>
              </a:tr>
              <a:tr h="237748">
                <a:tc>
                  <a:txBody>
                    <a:bodyPr/>
                    <a:lstStyle/>
                    <a:p>
                      <a:r>
                        <a:rPr lang="en-US" sz="1000" b="0">
                          <a:latin typeface="Arial"/>
                          <a:cs typeface="Arial"/>
                        </a:rPr>
                        <a:t>Fulton</a:t>
                      </a:r>
                    </a:p>
                  </a:txBody>
                  <a:tcPr anchor="ctr">
                    <a:solidFill>
                      <a:schemeClr val="bg1"/>
                    </a:solidFill>
                  </a:tcPr>
                </a:tc>
                <a:tc>
                  <a:txBody>
                    <a:bodyPr/>
                    <a:lstStyle/>
                    <a:p>
                      <a:r>
                        <a:rPr lang="en-US" sz="1000" b="0">
                          <a:latin typeface="Arial"/>
                          <a:cs typeface="Arial"/>
                        </a:rPr>
                        <a:t>40</a:t>
                      </a: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r>
                        <a:rPr lang="en-US" sz="1000" b="0">
                          <a:latin typeface="Arial"/>
                          <a:cs typeface="Arial"/>
                        </a:rPr>
                        <a:t>7,725</a:t>
                      </a:r>
                    </a:p>
                  </a:txBody>
                  <a:tcPr anchor="ctr">
                    <a:lnL w="12700" cap="flat" cmpd="sng" algn="ctr">
                      <a:solidFill>
                        <a:schemeClr val="tx1"/>
                      </a:solidFill>
                      <a:prstDash val="solid"/>
                      <a:round/>
                      <a:headEnd type="none" w="med" len="med"/>
                      <a:tailEnd type="none" w="med" len="med"/>
                    </a:lnL>
                    <a:solidFill>
                      <a:schemeClr val="bg1"/>
                    </a:solidFill>
                  </a:tcPr>
                </a:tc>
                <a:tc>
                  <a:txBody>
                    <a:bodyPr/>
                    <a:lstStyle/>
                    <a:p>
                      <a:r>
                        <a:rPr lang="en-US" sz="1000" b="0">
                          <a:latin typeface="Arial"/>
                          <a:cs typeface="Arial"/>
                        </a:rPr>
                        <a:t>30</a:t>
                      </a:r>
                    </a:p>
                  </a:txBody>
                  <a:tcPr anchor="ctr">
                    <a:solidFill>
                      <a:schemeClr val="bg1"/>
                    </a:solidFill>
                  </a:tcPr>
                </a:tc>
                <a:tc>
                  <a:txBody>
                    <a:bodyPr/>
                    <a:lstStyle/>
                    <a:p>
                      <a:r>
                        <a:rPr lang="en-US" sz="1000" b="0">
                          <a:latin typeface="Arial"/>
                          <a:cs typeface="Arial"/>
                        </a:rPr>
                        <a:t>5,776</a:t>
                      </a:r>
                    </a:p>
                  </a:txBody>
                  <a:tcPr anchor="ctr">
                    <a:solidFill>
                      <a:schemeClr val="bg1"/>
                    </a:solidFill>
                  </a:tcPr>
                </a:tc>
                <a:tc>
                  <a:txBody>
                    <a:bodyPr/>
                    <a:lstStyle/>
                    <a:p>
                      <a:r>
                        <a:rPr lang="en-US" sz="1000" b="0">
                          <a:latin typeface="Arial"/>
                          <a:cs typeface="Arial"/>
                        </a:rPr>
                        <a:t>92.3</a:t>
                      </a:r>
                    </a:p>
                  </a:txBody>
                  <a:tcPr anchor="ctr">
                    <a:solidFill>
                      <a:schemeClr val="bg1"/>
                    </a:solidFill>
                  </a:tcPr>
                </a:tc>
                <a:tc>
                  <a:txBody>
                    <a:bodyPr/>
                    <a:lstStyle/>
                    <a:p>
                      <a:r>
                        <a:rPr lang="en-US" sz="1000" b="0" dirty="0">
                          <a:latin typeface="Arial"/>
                          <a:cs typeface="Arial"/>
                        </a:rPr>
                        <a:t>87.1</a:t>
                      </a:r>
                    </a:p>
                  </a:txBody>
                  <a:tcPr anchor="ctr">
                    <a:solidFill>
                      <a:schemeClr val="bg1"/>
                    </a:solidFill>
                  </a:tcPr>
                </a:tc>
                <a:extLst>
                  <a:ext uri="{0D108BD9-81ED-4DB2-BD59-A6C34878D82A}">
                    <a16:rowId xmlns:a16="http://schemas.microsoft.com/office/drawing/2014/main" val="2509049828"/>
                  </a:ext>
                </a:extLst>
              </a:tr>
              <a:tr h="237748">
                <a:tc>
                  <a:txBody>
                    <a:bodyPr/>
                    <a:lstStyle/>
                    <a:p>
                      <a:r>
                        <a:rPr lang="en-US" sz="1000" b="0" dirty="0">
                          <a:latin typeface="Arial"/>
                          <a:cs typeface="Arial"/>
                        </a:rPr>
                        <a:t>Hancock</a:t>
                      </a:r>
                    </a:p>
                  </a:txBody>
                  <a:tcPr anchor="ctr">
                    <a:solidFill>
                      <a:schemeClr val="bg1"/>
                    </a:solidFill>
                  </a:tcPr>
                </a:tc>
                <a:tc>
                  <a:txBody>
                    <a:bodyPr/>
                    <a:lstStyle/>
                    <a:p>
                      <a:r>
                        <a:rPr lang="en-US" sz="1000" b="0">
                          <a:latin typeface="Arial"/>
                          <a:cs typeface="Arial"/>
                        </a:rPr>
                        <a:t>22</a:t>
                      </a: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r>
                        <a:rPr lang="en-US" sz="1000" b="0">
                          <a:latin typeface="Arial"/>
                          <a:cs typeface="Arial"/>
                        </a:rPr>
                        <a:t>59</a:t>
                      </a:r>
                    </a:p>
                  </a:txBody>
                  <a:tcPr anchor="ctr">
                    <a:lnL w="12700" cap="flat" cmpd="sng" algn="ctr">
                      <a:solidFill>
                        <a:schemeClr val="tx1"/>
                      </a:solidFill>
                      <a:prstDash val="solid"/>
                      <a:round/>
                      <a:headEnd type="none" w="med" len="med"/>
                      <a:tailEnd type="none" w="med" len="med"/>
                    </a:lnL>
                    <a:solidFill>
                      <a:schemeClr val="bg1"/>
                    </a:solidFill>
                  </a:tcPr>
                </a:tc>
                <a:tc>
                  <a:txBody>
                    <a:bodyPr/>
                    <a:lstStyle/>
                    <a:p>
                      <a:r>
                        <a:rPr lang="en-US" sz="1000" b="0">
                          <a:latin typeface="Arial"/>
                          <a:cs typeface="Arial"/>
                        </a:rPr>
                        <a:t>13</a:t>
                      </a:r>
                    </a:p>
                  </a:txBody>
                  <a:tcPr anchor="ctr">
                    <a:solidFill>
                      <a:schemeClr val="bg1"/>
                    </a:solidFill>
                  </a:tcPr>
                </a:tc>
                <a:tc>
                  <a:txBody>
                    <a:bodyPr/>
                    <a:lstStyle/>
                    <a:p>
                      <a:r>
                        <a:rPr lang="en-US" sz="1000" b="0">
                          <a:latin typeface="Arial"/>
                          <a:cs typeface="Arial"/>
                        </a:rPr>
                        <a:t>4,493</a:t>
                      </a:r>
                    </a:p>
                  </a:txBody>
                  <a:tcPr anchor="ctr">
                    <a:solidFill>
                      <a:schemeClr val="bg1"/>
                    </a:solidFill>
                  </a:tcPr>
                </a:tc>
                <a:tc>
                  <a:txBody>
                    <a:bodyPr/>
                    <a:lstStyle/>
                    <a:p>
                      <a:r>
                        <a:rPr lang="en-US" sz="1000" b="0">
                          <a:latin typeface="Arial"/>
                          <a:cs typeface="Arial"/>
                        </a:rPr>
                        <a:t>93.7</a:t>
                      </a:r>
                    </a:p>
                  </a:txBody>
                  <a:tcPr anchor="ctr">
                    <a:solidFill>
                      <a:schemeClr val="bg1"/>
                    </a:solidFill>
                  </a:tcPr>
                </a:tc>
                <a:tc>
                  <a:txBody>
                    <a:bodyPr/>
                    <a:lstStyle/>
                    <a:p>
                      <a:r>
                        <a:rPr lang="en-US" sz="1000" b="0" dirty="0">
                          <a:latin typeface="Arial"/>
                          <a:cs typeface="Arial"/>
                        </a:rPr>
                        <a:t>88</a:t>
                      </a:r>
                    </a:p>
                  </a:txBody>
                  <a:tcPr anchor="ctr">
                    <a:solidFill>
                      <a:schemeClr val="bg1"/>
                    </a:solidFill>
                  </a:tcPr>
                </a:tc>
                <a:extLst>
                  <a:ext uri="{0D108BD9-81ED-4DB2-BD59-A6C34878D82A}">
                    <a16:rowId xmlns:a16="http://schemas.microsoft.com/office/drawing/2014/main" val="1549495448"/>
                  </a:ext>
                </a:extLst>
              </a:tr>
              <a:tr h="237748">
                <a:tc>
                  <a:txBody>
                    <a:bodyPr/>
                    <a:lstStyle/>
                    <a:p>
                      <a:r>
                        <a:rPr lang="en-US" sz="1000" b="0">
                          <a:latin typeface="Arial"/>
                          <a:cs typeface="Arial"/>
                        </a:rPr>
                        <a:t>Henry</a:t>
                      </a:r>
                    </a:p>
                  </a:txBody>
                  <a:tcPr anchor="ctr">
                    <a:solidFill>
                      <a:schemeClr val="bg1"/>
                    </a:solidFill>
                  </a:tcPr>
                </a:tc>
                <a:tc>
                  <a:txBody>
                    <a:bodyPr/>
                    <a:lstStyle/>
                    <a:p>
                      <a:r>
                        <a:rPr lang="en-US" sz="1000" b="0">
                          <a:latin typeface="Arial"/>
                          <a:cs typeface="Arial"/>
                        </a:rPr>
                        <a:t>43</a:t>
                      </a: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r>
                        <a:rPr lang="en-US" sz="1000" b="0">
                          <a:latin typeface="Arial"/>
                          <a:cs typeface="Arial"/>
                        </a:rPr>
                        <a:t>5,740</a:t>
                      </a:r>
                    </a:p>
                  </a:txBody>
                  <a:tcPr anchor="ctr">
                    <a:lnL w="12700" cap="flat" cmpd="sng" algn="ctr">
                      <a:solidFill>
                        <a:schemeClr val="tx1"/>
                      </a:solidFill>
                      <a:prstDash val="solid"/>
                      <a:round/>
                      <a:headEnd type="none" w="med" len="med"/>
                      <a:tailEnd type="none" w="med" len="med"/>
                    </a:lnL>
                    <a:solidFill>
                      <a:schemeClr val="bg1"/>
                    </a:solidFill>
                  </a:tcPr>
                </a:tc>
                <a:tc>
                  <a:txBody>
                    <a:bodyPr/>
                    <a:lstStyle/>
                    <a:p>
                      <a:r>
                        <a:rPr lang="en-US" sz="1000" b="0">
                          <a:latin typeface="Arial"/>
                          <a:cs typeface="Arial"/>
                        </a:rPr>
                        <a:t>33</a:t>
                      </a:r>
                    </a:p>
                  </a:txBody>
                  <a:tcPr anchor="ctr">
                    <a:solidFill>
                      <a:schemeClr val="bg1"/>
                    </a:solidFill>
                  </a:tcPr>
                </a:tc>
                <a:tc>
                  <a:txBody>
                    <a:bodyPr/>
                    <a:lstStyle/>
                    <a:p>
                      <a:r>
                        <a:rPr lang="en-US" sz="1000" b="0">
                          <a:latin typeface="Arial"/>
                          <a:cs typeface="Arial"/>
                        </a:rPr>
                        <a:t>4,421</a:t>
                      </a:r>
                    </a:p>
                  </a:txBody>
                  <a:tcPr anchor="ctr">
                    <a:solidFill>
                      <a:schemeClr val="bg1"/>
                    </a:solidFill>
                  </a:tcPr>
                </a:tc>
                <a:tc>
                  <a:txBody>
                    <a:bodyPr/>
                    <a:lstStyle/>
                    <a:p>
                      <a:r>
                        <a:rPr lang="en-US" sz="1000" b="0" dirty="0">
                          <a:latin typeface="Arial"/>
                          <a:cs typeface="Arial"/>
                        </a:rPr>
                        <a:t>89.8</a:t>
                      </a:r>
                    </a:p>
                  </a:txBody>
                  <a:tcPr anchor="ctr">
                    <a:solidFill>
                      <a:schemeClr val="bg1"/>
                    </a:solidFill>
                  </a:tcPr>
                </a:tc>
                <a:tc>
                  <a:txBody>
                    <a:bodyPr/>
                    <a:lstStyle/>
                    <a:p>
                      <a:r>
                        <a:rPr lang="en-US" sz="1000" b="0" dirty="0">
                          <a:latin typeface="Arial"/>
                          <a:cs typeface="Arial"/>
                        </a:rPr>
                        <a:t>82.3</a:t>
                      </a:r>
                    </a:p>
                  </a:txBody>
                  <a:tcPr anchor="ctr">
                    <a:solidFill>
                      <a:schemeClr val="bg1"/>
                    </a:solidFill>
                  </a:tcPr>
                </a:tc>
                <a:extLst>
                  <a:ext uri="{0D108BD9-81ED-4DB2-BD59-A6C34878D82A}">
                    <a16:rowId xmlns:a16="http://schemas.microsoft.com/office/drawing/2014/main" val="1460027199"/>
                  </a:ext>
                </a:extLst>
              </a:tr>
              <a:tr h="237748">
                <a:tc>
                  <a:txBody>
                    <a:bodyPr/>
                    <a:lstStyle/>
                    <a:p>
                      <a:r>
                        <a:rPr lang="en-US" sz="1000" b="0">
                          <a:latin typeface="Arial"/>
                          <a:cs typeface="Arial"/>
                        </a:rPr>
                        <a:t>Hardin</a:t>
                      </a:r>
                    </a:p>
                  </a:txBody>
                  <a:tcPr anchor="ctr">
                    <a:solidFill>
                      <a:schemeClr val="bg1"/>
                    </a:solidFill>
                  </a:tcPr>
                </a:tc>
                <a:tc>
                  <a:txBody>
                    <a:bodyPr/>
                    <a:lstStyle/>
                    <a:p>
                      <a:r>
                        <a:rPr lang="en-US" sz="1000" b="0">
                          <a:latin typeface="Arial"/>
                          <a:cs typeface="Arial"/>
                        </a:rPr>
                        <a:t>42</a:t>
                      </a: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r>
                        <a:rPr lang="en-US" sz="1000" b="0">
                          <a:latin typeface="Arial"/>
                          <a:cs typeface="Arial"/>
                        </a:rPr>
                        <a:t>6,042</a:t>
                      </a:r>
                    </a:p>
                  </a:txBody>
                  <a:tcPr anchor="ctr">
                    <a:lnL w="12700" cap="flat" cmpd="sng" algn="ctr">
                      <a:solidFill>
                        <a:schemeClr val="tx1"/>
                      </a:solidFill>
                      <a:prstDash val="solid"/>
                      <a:round/>
                      <a:headEnd type="none" w="med" len="med"/>
                      <a:tailEnd type="none" w="med" len="med"/>
                    </a:lnL>
                    <a:solidFill>
                      <a:schemeClr val="bg1"/>
                    </a:solidFill>
                  </a:tcPr>
                </a:tc>
                <a:tc>
                  <a:txBody>
                    <a:bodyPr/>
                    <a:lstStyle/>
                    <a:p>
                      <a:r>
                        <a:rPr lang="en-US" sz="1000" b="0">
                          <a:latin typeface="Arial"/>
                          <a:cs typeface="Arial"/>
                        </a:rPr>
                        <a:t>28</a:t>
                      </a:r>
                    </a:p>
                  </a:txBody>
                  <a:tcPr anchor="ctr">
                    <a:solidFill>
                      <a:schemeClr val="bg1"/>
                    </a:solidFill>
                  </a:tcPr>
                </a:tc>
                <a:tc>
                  <a:txBody>
                    <a:bodyPr/>
                    <a:lstStyle/>
                    <a:p>
                      <a:r>
                        <a:rPr lang="en-US" sz="1000" b="0">
                          <a:latin typeface="Arial"/>
                          <a:cs typeface="Arial"/>
                        </a:rPr>
                        <a:t>4,099</a:t>
                      </a:r>
                    </a:p>
                  </a:txBody>
                  <a:tcPr anchor="ctr">
                    <a:solidFill>
                      <a:schemeClr val="bg1"/>
                    </a:solidFill>
                  </a:tcPr>
                </a:tc>
                <a:tc>
                  <a:txBody>
                    <a:bodyPr/>
                    <a:lstStyle/>
                    <a:p>
                      <a:r>
                        <a:rPr lang="en-US" sz="1000" b="0">
                          <a:latin typeface="Arial"/>
                          <a:cs typeface="Arial"/>
                        </a:rPr>
                        <a:t>91.7</a:t>
                      </a:r>
                    </a:p>
                  </a:txBody>
                  <a:tcPr anchor="ctr">
                    <a:solidFill>
                      <a:schemeClr val="bg1"/>
                    </a:solidFill>
                  </a:tcPr>
                </a:tc>
                <a:tc>
                  <a:txBody>
                    <a:bodyPr/>
                    <a:lstStyle/>
                    <a:p>
                      <a:r>
                        <a:rPr lang="en-US" sz="1000" b="0" dirty="0">
                          <a:latin typeface="Arial"/>
                          <a:cs typeface="Arial"/>
                        </a:rPr>
                        <a:t>87.5</a:t>
                      </a:r>
                    </a:p>
                  </a:txBody>
                  <a:tcPr anchor="ctr">
                    <a:solidFill>
                      <a:schemeClr val="bg1"/>
                    </a:solidFill>
                  </a:tcPr>
                </a:tc>
                <a:extLst>
                  <a:ext uri="{0D108BD9-81ED-4DB2-BD59-A6C34878D82A}">
                    <a16:rowId xmlns:a16="http://schemas.microsoft.com/office/drawing/2014/main" val="3403742407"/>
                  </a:ext>
                </a:extLst>
              </a:tr>
              <a:tr h="237748">
                <a:tc>
                  <a:txBody>
                    <a:bodyPr/>
                    <a:lstStyle/>
                    <a:p>
                      <a:r>
                        <a:rPr lang="en-US" sz="1000" b="0">
                          <a:latin typeface="Arial"/>
                          <a:cs typeface="Arial"/>
                        </a:rPr>
                        <a:t>Huron</a:t>
                      </a:r>
                    </a:p>
                  </a:txBody>
                  <a:tcPr anchor="ctr">
                    <a:solidFill>
                      <a:schemeClr val="bg1"/>
                    </a:solidFill>
                  </a:tcPr>
                </a:tc>
                <a:tc>
                  <a:txBody>
                    <a:bodyPr/>
                    <a:lstStyle/>
                    <a:p>
                      <a:r>
                        <a:rPr lang="en-US" sz="1000" b="0">
                          <a:latin typeface="Arial"/>
                          <a:cs typeface="Arial"/>
                        </a:rPr>
                        <a:t>29</a:t>
                      </a: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r>
                        <a:rPr lang="en-US" sz="1000" b="0">
                          <a:latin typeface="Arial"/>
                          <a:cs typeface="Arial"/>
                        </a:rPr>
                        <a:t>7,876</a:t>
                      </a:r>
                    </a:p>
                  </a:txBody>
                  <a:tcPr anchor="ctr">
                    <a:lnL w="12700" cap="flat" cmpd="sng" algn="ctr">
                      <a:solidFill>
                        <a:schemeClr val="tx1"/>
                      </a:solidFill>
                      <a:prstDash val="solid"/>
                      <a:round/>
                      <a:headEnd type="none" w="med" len="med"/>
                      <a:tailEnd type="none" w="med" len="med"/>
                    </a:lnL>
                    <a:solidFill>
                      <a:schemeClr val="bg1"/>
                    </a:solidFill>
                  </a:tcPr>
                </a:tc>
                <a:tc>
                  <a:txBody>
                    <a:bodyPr/>
                    <a:lstStyle/>
                    <a:p>
                      <a:r>
                        <a:rPr lang="en-US" sz="1000" b="0">
                          <a:latin typeface="Arial"/>
                          <a:cs typeface="Arial"/>
                        </a:rPr>
                        <a:t>18</a:t>
                      </a:r>
                    </a:p>
                  </a:txBody>
                  <a:tcPr anchor="ctr">
                    <a:solidFill>
                      <a:schemeClr val="bg1"/>
                    </a:solidFill>
                  </a:tcPr>
                </a:tc>
                <a:tc>
                  <a:txBody>
                    <a:bodyPr/>
                    <a:lstStyle/>
                    <a:p>
                      <a:r>
                        <a:rPr lang="en-US" sz="1000" b="0">
                          <a:latin typeface="Arial"/>
                          <a:cs typeface="Arial"/>
                        </a:rPr>
                        <a:t>5,061</a:t>
                      </a:r>
                    </a:p>
                  </a:txBody>
                  <a:tcPr anchor="ctr">
                    <a:solidFill>
                      <a:schemeClr val="bg1"/>
                    </a:solidFill>
                  </a:tcPr>
                </a:tc>
                <a:tc>
                  <a:txBody>
                    <a:bodyPr/>
                    <a:lstStyle/>
                    <a:p>
                      <a:r>
                        <a:rPr lang="en-US" sz="1000" b="0">
                          <a:latin typeface="Arial"/>
                          <a:cs typeface="Arial"/>
                        </a:rPr>
                        <a:t>90.9</a:t>
                      </a:r>
                    </a:p>
                  </a:txBody>
                  <a:tcPr anchor="ctr">
                    <a:solidFill>
                      <a:schemeClr val="bg1"/>
                    </a:solidFill>
                  </a:tcPr>
                </a:tc>
                <a:tc>
                  <a:txBody>
                    <a:bodyPr/>
                    <a:lstStyle/>
                    <a:p>
                      <a:r>
                        <a:rPr lang="en-US" sz="1000" b="0" dirty="0">
                          <a:latin typeface="Arial"/>
                          <a:cs typeface="Arial"/>
                        </a:rPr>
                        <a:t>83.4</a:t>
                      </a:r>
                    </a:p>
                  </a:txBody>
                  <a:tcPr anchor="ctr">
                    <a:solidFill>
                      <a:schemeClr val="bg1"/>
                    </a:solidFill>
                  </a:tcPr>
                </a:tc>
                <a:extLst>
                  <a:ext uri="{0D108BD9-81ED-4DB2-BD59-A6C34878D82A}">
                    <a16:rowId xmlns:a16="http://schemas.microsoft.com/office/drawing/2014/main" val="102837532"/>
                  </a:ext>
                </a:extLst>
              </a:tr>
              <a:tr h="237748">
                <a:tc>
                  <a:txBody>
                    <a:bodyPr/>
                    <a:lstStyle/>
                    <a:p>
                      <a:r>
                        <a:rPr lang="en-US" sz="1000" b="0">
                          <a:latin typeface="Arial"/>
                          <a:cs typeface="Arial"/>
                        </a:rPr>
                        <a:t>Lucas</a:t>
                      </a:r>
                    </a:p>
                  </a:txBody>
                  <a:tcPr anchor="ctr">
                    <a:solidFill>
                      <a:schemeClr val="bg1"/>
                    </a:solidFill>
                  </a:tcPr>
                </a:tc>
                <a:tc>
                  <a:txBody>
                    <a:bodyPr/>
                    <a:lstStyle/>
                    <a:p>
                      <a:r>
                        <a:rPr lang="en-US" sz="1000" b="0">
                          <a:latin typeface="Arial"/>
                          <a:cs typeface="Arial"/>
                        </a:rPr>
                        <a:t>21</a:t>
                      </a: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r>
                        <a:rPr lang="en-US" sz="1000" b="0">
                          <a:latin typeface="Arial"/>
                          <a:cs typeface="Arial"/>
                        </a:rPr>
                        <a:t>39,276</a:t>
                      </a:r>
                    </a:p>
                  </a:txBody>
                  <a:tcPr anchor="ctr">
                    <a:lnL w="12700" cap="flat" cmpd="sng" algn="ctr">
                      <a:solidFill>
                        <a:schemeClr val="tx1"/>
                      </a:solidFill>
                      <a:prstDash val="solid"/>
                      <a:round/>
                      <a:headEnd type="none" w="med" len="med"/>
                      <a:tailEnd type="none" w="med" len="med"/>
                    </a:lnL>
                    <a:solidFill>
                      <a:schemeClr val="bg1"/>
                    </a:solidFill>
                  </a:tcPr>
                </a:tc>
                <a:tc>
                  <a:txBody>
                    <a:bodyPr/>
                    <a:lstStyle/>
                    <a:p>
                      <a:r>
                        <a:rPr lang="en-US" sz="1000" b="0">
                          <a:latin typeface="Arial"/>
                          <a:cs typeface="Arial"/>
                        </a:rPr>
                        <a:t>7</a:t>
                      </a:r>
                    </a:p>
                  </a:txBody>
                  <a:tcPr anchor="ctr">
                    <a:solidFill>
                      <a:schemeClr val="bg1"/>
                    </a:solidFill>
                  </a:tcPr>
                </a:tc>
                <a:tc>
                  <a:txBody>
                    <a:bodyPr/>
                    <a:lstStyle/>
                    <a:p>
                      <a:r>
                        <a:rPr lang="en-US" sz="1000" b="0">
                          <a:latin typeface="Arial"/>
                          <a:cs typeface="Arial"/>
                        </a:rPr>
                        <a:t>13,075</a:t>
                      </a:r>
                    </a:p>
                  </a:txBody>
                  <a:tcPr anchor="ctr">
                    <a:solidFill>
                      <a:schemeClr val="bg1"/>
                    </a:solidFill>
                  </a:tcPr>
                </a:tc>
                <a:tc>
                  <a:txBody>
                    <a:bodyPr/>
                    <a:lstStyle/>
                    <a:p>
                      <a:r>
                        <a:rPr lang="en-US" sz="1000" b="0">
                          <a:latin typeface="Arial"/>
                          <a:cs typeface="Arial"/>
                        </a:rPr>
                        <a:t>92</a:t>
                      </a:r>
                    </a:p>
                  </a:txBody>
                  <a:tcPr anchor="ctr">
                    <a:solidFill>
                      <a:schemeClr val="bg1"/>
                    </a:solidFill>
                  </a:tcPr>
                </a:tc>
                <a:tc>
                  <a:txBody>
                    <a:bodyPr/>
                    <a:lstStyle/>
                    <a:p>
                      <a:r>
                        <a:rPr lang="en-US" sz="1000" b="0">
                          <a:latin typeface="Arial"/>
                          <a:cs typeface="Arial"/>
                        </a:rPr>
                        <a:t>86.2</a:t>
                      </a:r>
                    </a:p>
                  </a:txBody>
                  <a:tcPr anchor="ctr">
                    <a:solidFill>
                      <a:schemeClr val="bg1"/>
                    </a:solidFill>
                  </a:tcPr>
                </a:tc>
                <a:extLst>
                  <a:ext uri="{0D108BD9-81ED-4DB2-BD59-A6C34878D82A}">
                    <a16:rowId xmlns:a16="http://schemas.microsoft.com/office/drawing/2014/main" val="765848599"/>
                  </a:ext>
                </a:extLst>
              </a:tr>
              <a:tr h="237748">
                <a:tc>
                  <a:txBody>
                    <a:bodyPr/>
                    <a:lstStyle/>
                    <a:p>
                      <a:pPr algn="l"/>
                      <a:r>
                        <a:rPr lang="en-US" sz="1000" b="0">
                          <a:latin typeface="Arial"/>
                          <a:cs typeface="Arial"/>
                        </a:rPr>
                        <a:t>Mercer</a:t>
                      </a:r>
                    </a:p>
                  </a:txBody>
                  <a:tcPr anchor="ctr">
                    <a:solidFill>
                      <a:schemeClr val="bg1"/>
                    </a:solidFill>
                  </a:tcPr>
                </a:tc>
                <a:tc>
                  <a:txBody>
                    <a:bodyPr/>
                    <a:lstStyle/>
                    <a:p>
                      <a:pPr algn="l"/>
                      <a:r>
                        <a:rPr lang="en-US" sz="1000" b="0">
                          <a:latin typeface="Arial"/>
                          <a:cs typeface="Arial"/>
                        </a:rPr>
                        <a:t>37</a:t>
                      </a:r>
                    </a:p>
                  </a:txBody>
                  <a:tcPr anchor="ctr">
                    <a:solidFill>
                      <a:schemeClr val="bg1"/>
                    </a:solidFill>
                  </a:tcPr>
                </a:tc>
                <a:tc>
                  <a:txBody>
                    <a:bodyPr/>
                    <a:lstStyle/>
                    <a:p>
                      <a:pPr algn="l"/>
                      <a:r>
                        <a:rPr lang="en-US" sz="1000" b="0">
                          <a:latin typeface="Arial"/>
                          <a:cs typeface="Arial"/>
                        </a:rPr>
                        <a:t>7,480</a:t>
                      </a:r>
                    </a:p>
                  </a:txBody>
                  <a:tcPr anchor="ctr">
                    <a:solidFill>
                      <a:schemeClr val="bg1"/>
                    </a:solidFill>
                  </a:tcPr>
                </a:tc>
                <a:tc>
                  <a:txBody>
                    <a:bodyPr/>
                    <a:lstStyle/>
                    <a:p>
                      <a:pPr algn="l"/>
                      <a:r>
                        <a:rPr lang="en-US" sz="1000" b="0">
                          <a:latin typeface="Arial"/>
                          <a:cs typeface="Arial"/>
                        </a:rPr>
                        <a:t>22</a:t>
                      </a:r>
                    </a:p>
                  </a:txBody>
                  <a:tcPr anchor="ctr">
                    <a:solidFill>
                      <a:schemeClr val="bg1"/>
                    </a:solidFill>
                  </a:tcPr>
                </a:tc>
                <a:tc>
                  <a:txBody>
                    <a:bodyPr/>
                    <a:lstStyle/>
                    <a:p>
                      <a:pPr algn="l"/>
                      <a:r>
                        <a:rPr lang="en-US" sz="1000" b="0">
                          <a:latin typeface="Arial"/>
                          <a:cs typeface="Arial"/>
                        </a:rPr>
                        <a:t>4,470</a:t>
                      </a:r>
                    </a:p>
                  </a:txBody>
                  <a:tcPr anchor="ctr">
                    <a:solidFill>
                      <a:schemeClr val="bg1"/>
                    </a:solidFill>
                  </a:tcPr>
                </a:tc>
                <a:tc>
                  <a:txBody>
                    <a:bodyPr/>
                    <a:lstStyle/>
                    <a:p>
                      <a:pPr algn="l"/>
                      <a:r>
                        <a:rPr lang="en-US" sz="1000" b="0">
                          <a:latin typeface="Arial"/>
                          <a:cs typeface="Arial"/>
                        </a:rPr>
                        <a:t>92.1</a:t>
                      </a:r>
                    </a:p>
                  </a:txBody>
                  <a:tcPr anchor="ctr">
                    <a:solidFill>
                      <a:schemeClr val="bg1"/>
                    </a:solidFill>
                  </a:tcPr>
                </a:tc>
                <a:tc>
                  <a:txBody>
                    <a:bodyPr/>
                    <a:lstStyle/>
                    <a:p>
                      <a:pPr algn="l"/>
                      <a:r>
                        <a:rPr lang="en-US" sz="1000" b="0">
                          <a:latin typeface="Arial"/>
                          <a:cs typeface="Arial"/>
                        </a:rPr>
                        <a:t>89.1</a:t>
                      </a:r>
                    </a:p>
                  </a:txBody>
                  <a:tcPr anchor="ctr">
                    <a:solidFill>
                      <a:schemeClr val="bg1"/>
                    </a:solidFill>
                  </a:tcPr>
                </a:tc>
                <a:extLst>
                  <a:ext uri="{0D108BD9-81ED-4DB2-BD59-A6C34878D82A}">
                    <a16:rowId xmlns:a16="http://schemas.microsoft.com/office/drawing/2014/main" val="1014051777"/>
                  </a:ext>
                </a:extLst>
              </a:tr>
              <a:tr h="237748">
                <a:tc>
                  <a:txBody>
                    <a:bodyPr/>
                    <a:lstStyle/>
                    <a:p>
                      <a:pPr algn="l"/>
                      <a:r>
                        <a:rPr lang="en-US" sz="1000" b="0">
                          <a:latin typeface="Arial"/>
                          <a:cs typeface="Arial"/>
                        </a:rPr>
                        <a:t>Ottawa</a:t>
                      </a:r>
                    </a:p>
                  </a:txBody>
                  <a:tcPr anchor="ctr">
                    <a:solidFill>
                      <a:schemeClr val="bg1"/>
                    </a:solidFill>
                  </a:tcPr>
                </a:tc>
                <a:tc>
                  <a:txBody>
                    <a:bodyPr/>
                    <a:lstStyle/>
                    <a:p>
                      <a:pPr algn="l"/>
                      <a:r>
                        <a:rPr lang="en-US" sz="1000" b="0" dirty="0">
                          <a:latin typeface="Arial"/>
                          <a:cs typeface="Arial"/>
                        </a:rPr>
                        <a:t>25</a:t>
                      </a:r>
                    </a:p>
                  </a:txBody>
                  <a:tcPr anchor="ctr">
                    <a:solidFill>
                      <a:schemeClr val="bg1"/>
                    </a:solidFill>
                  </a:tcPr>
                </a:tc>
                <a:tc>
                  <a:txBody>
                    <a:bodyPr/>
                    <a:lstStyle/>
                    <a:p>
                      <a:pPr algn="l"/>
                      <a:r>
                        <a:rPr lang="en-US" sz="1000" b="0">
                          <a:latin typeface="Arial"/>
                          <a:cs typeface="Arial"/>
                        </a:rPr>
                        <a:t>7,463</a:t>
                      </a:r>
                    </a:p>
                  </a:txBody>
                  <a:tcPr anchor="ctr">
                    <a:solidFill>
                      <a:schemeClr val="bg1"/>
                    </a:solidFill>
                  </a:tcPr>
                </a:tc>
                <a:tc>
                  <a:txBody>
                    <a:bodyPr/>
                    <a:lstStyle/>
                    <a:p>
                      <a:pPr algn="l"/>
                      <a:r>
                        <a:rPr lang="en-US" sz="1000" b="0">
                          <a:latin typeface="Arial"/>
                          <a:cs typeface="Arial"/>
                        </a:rPr>
                        <a:t>12</a:t>
                      </a:r>
                    </a:p>
                  </a:txBody>
                  <a:tcPr anchor="ctr">
                    <a:solidFill>
                      <a:schemeClr val="bg1"/>
                    </a:solidFill>
                  </a:tcPr>
                </a:tc>
                <a:tc>
                  <a:txBody>
                    <a:bodyPr/>
                    <a:lstStyle/>
                    <a:p>
                      <a:pPr algn="l"/>
                      <a:r>
                        <a:rPr lang="en-US" sz="1000" b="0">
                          <a:latin typeface="Arial"/>
                          <a:cs typeface="Arial"/>
                        </a:rPr>
                        <a:t>3,443</a:t>
                      </a:r>
                    </a:p>
                  </a:txBody>
                  <a:tcPr anchor="ctr">
                    <a:solidFill>
                      <a:schemeClr val="bg1"/>
                    </a:solidFill>
                  </a:tcPr>
                </a:tc>
                <a:tc>
                  <a:txBody>
                    <a:bodyPr/>
                    <a:lstStyle/>
                    <a:p>
                      <a:pPr algn="l"/>
                      <a:r>
                        <a:rPr lang="en-US" sz="1000" b="0">
                          <a:latin typeface="Arial"/>
                          <a:cs typeface="Arial"/>
                        </a:rPr>
                        <a:t>92.2</a:t>
                      </a:r>
                    </a:p>
                  </a:txBody>
                  <a:tcPr anchor="ctr">
                    <a:solidFill>
                      <a:schemeClr val="bg1"/>
                    </a:solidFill>
                  </a:tcPr>
                </a:tc>
                <a:tc>
                  <a:txBody>
                    <a:bodyPr/>
                    <a:lstStyle/>
                    <a:p>
                      <a:pPr algn="l"/>
                      <a:r>
                        <a:rPr lang="en-US" sz="1000" b="0">
                          <a:latin typeface="Arial"/>
                          <a:cs typeface="Arial"/>
                        </a:rPr>
                        <a:t>83.1</a:t>
                      </a:r>
                    </a:p>
                  </a:txBody>
                  <a:tcPr anchor="ctr">
                    <a:solidFill>
                      <a:schemeClr val="bg1"/>
                    </a:solidFill>
                  </a:tcPr>
                </a:tc>
                <a:extLst>
                  <a:ext uri="{0D108BD9-81ED-4DB2-BD59-A6C34878D82A}">
                    <a16:rowId xmlns:a16="http://schemas.microsoft.com/office/drawing/2014/main" val="1748284019"/>
                  </a:ext>
                </a:extLst>
              </a:tr>
              <a:tr h="237748">
                <a:tc>
                  <a:txBody>
                    <a:bodyPr/>
                    <a:lstStyle/>
                    <a:p>
                      <a:pPr algn="l"/>
                      <a:r>
                        <a:rPr lang="en-US" sz="1000" b="0" dirty="0">
                          <a:latin typeface="Arial"/>
                          <a:cs typeface="Arial"/>
                        </a:rPr>
                        <a:t>Paulding</a:t>
                      </a:r>
                    </a:p>
                  </a:txBody>
                  <a:tcPr anchor="ctr">
                    <a:solidFill>
                      <a:schemeClr val="accent6">
                        <a:lumMod val="20000"/>
                        <a:lumOff val="80000"/>
                      </a:schemeClr>
                    </a:solidFill>
                  </a:tcPr>
                </a:tc>
                <a:tc>
                  <a:txBody>
                    <a:bodyPr/>
                    <a:lstStyle/>
                    <a:p>
                      <a:pPr algn="l"/>
                      <a:r>
                        <a:rPr lang="en-US" sz="1000" b="0" dirty="0">
                          <a:latin typeface="Arial"/>
                          <a:cs typeface="Arial"/>
                        </a:rPr>
                        <a:t>62</a:t>
                      </a:r>
                    </a:p>
                  </a:txBody>
                  <a:tcPr anchor="ctr">
                    <a:solidFill>
                      <a:schemeClr val="accent6">
                        <a:lumMod val="20000"/>
                        <a:lumOff val="80000"/>
                      </a:schemeClr>
                    </a:solidFill>
                  </a:tcPr>
                </a:tc>
                <a:tc>
                  <a:txBody>
                    <a:bodyPr/>
                    <a:lstStyle/>
                    <a:p>
                      <a:pPr algn="l"/>
                      <a:r>
                        <a:rPr lang="en-US" sz="1000" b="0" dirty="0">
                          <a:latin typeface="Arial"/>
                          <a:cs typeface="Arial"/>
                        </a:rPr>
                        <a:t>6,116</a:t>
                      </a:r>
                    </a:p>
                  </a:txBody>
                  <a:tcPr anchor="ctr">
                    <a:solidFill>
                      <a:schemeClr val="accent6">
                        <a:lumMod val="20000"/>
                        <a:lumOff val="80000"/>
                      </a:schemeClr>
                    </a:solidFill>
                  </a:tcPr>
                </a:tc>
                <a:tc>
                  <a:txBody>
                    <a:bodyPr/>
                    <a:lstStyle/>
                    <a:p>
                      <a:pPr algn="l"/>
                      <a:r>
                        <a:rPr lang="en-US" sz="1000" b="0" dirty="0">
                          <a:latin typeface="Arial"/>
                          <a:cs typeface="Arial"/>
                        </a:rPr>
                        <a:t>43</a:t>
                      </a:r>
                    </a:p>
                  </a:txBody>
                  <a:tcPr anchor="ctr">
                    <a:solidFill>
                      <a:schemeClr val="accent6">
                        <a:lumMod val="20000"/>
                        <a:lumOff val="80000"/>
                      </a:schemeClr>
                    </a:solidFill>
                  </a:tcPr>
                </a:tc>
                <a:tc>
                  <a:txBody>
                    <a:bodyPr/>
                    <a:lstStyle/>
                    <a:p>
                      <a:pPr algn="l"/>
                      <a:r>
                        <a:rPr lang="en-US" sz="1000" b="0" dirty="0">
                          <a:latin typeface="Arial"/>
                          <a:cs typeface="Arial"/>
                        </a:rPr>
                        <a:t>4,246</a:t>
                      </a:r>
                    </a:p>
                  </a:txBody>
                  <a:tcPr anchor="ctr">
                    <a:solidFill>
                      <a:schemeClr val="accent6">
                        <a:lumMod val="20000"/>
                        <a:lumOff val="80000"/>
                      </a:schemeClr>
                    </a:solidFill>
                  </a:tcPr>
                </a:tc>
                <a:tc>
                  <a:txBody>
                    <a:bodyPr/>
                    <a:lstStyle/>
                    <a:p>
                      <a:pPr algn="l"/>
                      <a:r>
                        <a:rPr lang="en-US" sz="1000" b="0" dirty="0">
                          <a:latin typeface="Arial"/>
                          <a:cs typeface="Arial"/>
                        </a:rPr>
                        <a:t>88.5</a:t>
                      </a:r>
                    </a:p>
                  </a:txBody>
                  <a:tcPr anchor="ctr">
                    <a:solidFill>
                      <a:schemeClr val="accent6">
                        <a:lumMod val="20000"/>
                        <a:lumOff val="80000"/>
                      </a:schemeClr>
                    </a:solidFill>
                  </a:tcPr>
                </a:tc>
                <a:tc>
                  <a:txBody>
                    <a:bodyPr/>
                    <a:lstStyle/>
                    <a:p>
                      <a:pPr algn="l"/>
                      <a:r>
                        <a:rPr lang="en-US" sz="1000" b="0" dirty="0">
                          <a:latin typeface="Arial"/>
                          <a:cs typeface="Arial"/>
                        </a:rPr>
                        <a:t>77</a:t>
                      </a:r>
                    </a:p>
                  </a:txBody>
                  <a:tcPr anchor="ctr">
                    <a:solidFill>
                      <a:schemeClr val="accent6">
                        <a:lumMod val="20000"/>
                        <a:lumOff val="80000"/>
                      </a:schemeClr>
                    </a:solidFill>
                  </a:tcPr>
                </a:tc>
                <a:extLst>
                  <a:ext uri="{0D108BD9-81ED-4DB2-BD59-A6C34878D82A}">
                    <a16:rowId xmlns:a16="http://schemas.microsoft.com/office/drawing/2014/main" val="1682163732"/>
                  </a:ext>
                </a:extLst>
              </a:tr>
              <a:tr h="237748">
                <a:tc>
                  <a:txBody>
                    <a:bodyPr/>
                    <a:lstStyle/>
                    <a:p>
                      <a:pPr algn="l"/>
                      <a:r>
                        <a:rPr lang="en-US" sz="1000" b="0">
                          <a:latin typeface="Arial"/>
                          <a:cs typeface="Arial"/>
                        </a:rPr>
                        <a:t>Putnam</a:t>
                      </a:r>
                    </a:p>
                  </a:txBody>
                  <a:tcPr anchor="ctr">
                    <a:solidFill>
                      <a:schemeClr val="accent6">
                        <a:lumMod val="20000"/>
                        <a:lumOff val="80000"/>
                      </a:schemeClr>
                    </a:solidFill>
                  </a:tcPr>
                </a:tc>
                <a:tc>
                  <a:txBody>
                    <a:bodyPr/>
                    <a:lstStyle/>
                    <a:p>
                      <a:pPr algn="l"/>
                      <a:r>
                        <a:rPr lang="en-US" sz="1000" b="0" dirty="0">
                          <a:latin typeface="Arial"/>
                          <a:cs typeface="Arial"/>
                        </a:rPr>
                        <a:t>64</a:t>
                      </a:r>
                    </a:p>
                  </a:txBody>
                  <a:tcPr anchor="ctr">
                    <a:solidFill>
                      <a:schemeClr val="accent6">
                        <a:lumMod val="20000"/>
                        <a:lumOff val="80000"/>
                      </a:schemeClr>
                    </a:solidFill>
                  </a:tcPr>
                </a:tc>
                <a:tc>
                  <a:txBody>
                    <a:bodyPr/>
                    <a:lstStyle/>
                    <a:p>
                      <a:pPr algn="l"/>
                      <a:r>
                        <a:rPr lang="en-US" sz="1000" b="0" dirty="0">
                          <a:latin typeface="Arial"/>
                          <a:cs typeface="Arial"/>
                        </a:rPr>
                        <a:t>9,645</a:t>
                      </a:r>
                    </a:p>
                  </a:txBody>
                  <a:tcPr anchor="ctr">
                    <a:solidFill>
                      <a:schemeClr val="accent6">
                        <a:lumMod val="20000"/>
                        <a:lumOff val="80000"/>
                      </a:schemeClr>
                    </a:solidFill>
                  </a:tcPr>
                </a:tc>
                <a:tc>
                  <a:txBody>
                    <a:bodyPr/>
                    <a:lstStyle/>
                    <a:p>
                      <a:pPr algn="l"/>
                      <a:r>
                        <a:rPr lang="en-US" sz="1000" b="0" dirty="0">
                          <a:latin typeface="Arial"/>
                          <a:cs typeface="Arial"/>
                        </a:rPr>
                        <a:t>43</a:t>
                      </a:r>
                    </a:p>
                  </a:txBody>
                  <a:tcPr anchor="ctr">
                    <a:solidFill>
                      <a:schemeClr val="accent6">
                        <a:lumMod val="20000"/>
                        <a:lumOff val="80000"/>
                      </a:schemeClr>
                    </a:solidFill>
                  </a:tcPr>
                </a:tc>
                <a:tc>
                  <a:txBody>
                    <a:bodyPr/>
                    <a:lstStyle/>
                    <a:p>
                      <a:pPr algn="l"/>
                      <a:r>
                        <a:rPr lang="en-US" sz="1000" b="0" dirty="0">
                          <a:latin typeface="Arial"/>
                          <a:cs typeface="Arial"/>
                        </a:rPr>
                        <a:t>6,447</a:t>
                      </a:r>
                    </a:p>
                  </a:txBody>
                  <a:tcPr anchor="ctr">
                    <a:solidFill>
                      <a:schemeClr val="accent6">
                        <a:lumMod val="20000"/>
                        <a:lumOff val="80000"/>
                      </a:schemeClr>
                    </a:solidFill>
                  </a:tcPr>
                </a:tc>
                <a:tc>
                  <a:txBody>
                    <a:bodyPr/>
                    <a:lstStyle/>
                    <a:p>
                      <a:pPr algn="l"/>
                      <a:r>
                        <a:rPr lang="en-US" sz="1000" b="0" dirty="0">
                          <a:latin typeface="Arial"/>
                          <a:cs typeface="Arial"/>
                        </a:rPr>
                        <a:t>92.3</a:t>
                      </a:r>
                    </a:p>
                  </a:txBody>
                  <a:tcPr anchor="ctr">
                    <a:solidFill>
                      <a:schemeClr val="accent6">
                        <a:lumMod val="20000"/>
                        <a:lumOff val="80000"/>
                      </a:schemeClr>
                    </a:solidFill>
                  </a:tcPr>
                </a:tc>
                <a:tc>
                  <a:txBody>
                    <a:bodyPr/>
                    <a:lstStyle/>
                    <a:p>
                      <a:pPr algn="l"/>
                      <a:r>
                        <a:rPr lang="en-US" sz="1000" b="0" dirty="0">
                          <a:latin typeface="Arial"/>
                          <a:cs typeface="Arial"/>
                        </a:rPr>
                        <a:t>85.3</a:t>
                      </a:r>
                    </a:p>
                  </a:txBody>
                  <a:tcPr anchor="ctr">
                    <a:solidFill>
                      <a:schemeClr val="accent6">
                        <a:lumMod val="20000"/>
                        <a:lumOff val="80000"/>
                      </a:schemeClr>
                    </a:solidFill>
                  </a:tcPr>
                </a:tc>
                <a:extLst>
                  <a:ext uri="{0D108BD9-81ED-4DB2-BD59-A6C34878D82A}">
                    <a16:rowId xmlns:a16="http://schemas.microsoft.com/office/drawing/2014/main" val="2134599263"/>
                  </a:ext>
                </a:extLst>
              </a:tr>
              <a:tr h="237748">
                <a:tc>
                  <a:txBody>
                    <a:bodyPr/>
                    <a:lstStyle/>
                    <a:p>
                      <a:pPr algn="l"/>
                      <a:r>
                        <a:rPr lang="en-US" sz="1000" b="0">
                          <a:latin typeface="Arial"/>
                          <a:cs typeface="Arial"/>
                        </a:rPr>
                        <a:t>Sandusky</a:t>
                      </a:r>
                    </a:p>
                  </a:txBody>
                  <a:tcPr anchor="ctr">
                    <a:solidFill>
                      <a:schemeClr val="bg1"/>
                    </a:solidFill>
                  </a:tcPr>
                </a:tc>
                <a:tc>
                  <a:txBody>
                    <a:bodyPr/>
                    <a:lstStyle/>
                    <a:p>
                      <a:pPr algn="l"/>
                      <a:r>
                        <a:rPr lang="en-US" sz="1000" b="0">
                          <a:latin typeface="Arial"/>
                          <a:cs typeface="Arial"/>
                        </a:rPr>
                        <a:t>27</a:t>
                      </a:r>
                    </a:p>
                  </a:txBody>
                  <a:tcPr anchor="ctr">
                    <a:solidFill>
                      <a:schemeClr val="bg1"/>
                    </a:solidFill>
                  </a:tcPr>
                </a:tc>
                <a:tc>
                  <a:txBody>
                    <a:bodyPr/>
                    <a:lstStyle/>
                    <a:p>
                      <a:pPr algn="l"/>
                      <a:r>
                        <a:rPr lang="en-US" sz="1000" b="0">
                          <a:latin typeface="Arial"/>
                          <a:cs typeface="Arial"/>
                        </a:rPr>
                        <a:t>8,270</a:t>
                      </a:r>
                    </a:p>
                  </a:txBody>
                  <a:tcPr anchor="ctr">
                    <a:solidFill>
                      <a:schemeClr val="bg1"/>
                    </a:solidFill>
                  </a:tcPr>
                </a:tc>
                <a:tc>
                  <a:txBody>
                    <a:bodyPr/>
                    <a:lstStyle/>
                    <a:p>
                      <a:pPr algn="l"/>
                      <a:r>
                        <a:rPr lang="en-US" sz="1000" b="0">
                          <a:latin typeface="Arial"/>
                          <a:cs typeface="Arial"/>
                        </a:rPr>
                        <a:t>17</a:t>
                      </a:r>
                    </a:p>
                  </a:txBody>
                  <a:tcPr anchor="ctr">
                    <a:solidFill>
                      <a:schemeClr val="bg1"/>
                    </a:solidFill>
                  </a:tcPr>
                </a:tc>
                <a:tc>
                  <a:txBody>
                    <a:bodyPr/>
                    <a:lstStyle/>
                    <a:p>
                      <a:pPr algn="l"/>
                      <a:r>
                        <a:rPr lang="en-US" sz="1000" b="0">
                          <a:latin typeface="Arial"/>
                          <a:cs typeface="Arial"/>
                        </a:rPr>
                        <a:t>5,122</a:t>
                      </a:r>
                    </a:p>
                  </a:txBody>
                  <a:tcPr anchor="ctr">
                    <a:solidFill>
                      <a:schemeClr val="bg1"/>
                    </a:solidFill>
                  </a:tcPr>
                </a:tc>
                <a:tc>
                  <a:txBody>
                    <a:bodyPr/>
                    <a:lstStyle/>
                    <a:p>
                      <a:pPr algn="l"/>
                      <a:r>
                        <a:rPr lang="en-US" sz="1000" b="0">
                          <a:latin typeface="Arial"/>
                          <a:cs typeface="Arial"/>
                        </a:rPr>
                        <a:t>90.2</a:t>
                      </a:r>
                    </a:p>
                  </a:txBody>
                  <a:tcPr anchor="ctr">
                    <a:solidFill>
                      <a:schemeClr val="bg1"/>
                    </a:solidFill>
                  </a:tcPr>
                </a:tc>
                <a:tc>
                  <a:txBody>
                    <a:bodyPr/>
                    <a:lstStyle/>
                    <a:p>
                      <a:pPr algn="l"/>
                      <a:r>
                        <a:rPr lang="en-US" sz="1000" b="0">
                          <a:latin typeface="Arial"/>
                          <a:cs typeface="Arial"/>
                        </a:rPr>
                        <a:t>83.2</a:t>
                      </a:r>
                    </a:p>
                  </a:txBody>
                  <a:tcPr anchor="ctr">
                    <a:solidFill>
                      <a:schemeClr val="bg1"/>
                    </a:solidFill>
                  </a:tcPr>
                </a:tc>
                <a:extLst>
                  <a:ext uri="{0D108BD9-81ED-4DB2-BD59-A6C34878D82A}">
                    <a16:rowId xmlns:a16="http://schemas.microsoft.com/office/drawing/2014/main" val="2909525381"/>
                  </a:ext>
                </a:extLst>
              </a:tr>
              <a:tr h="237748">
                <a:tc>
                  <a:txBody>
                    <a:bodyPr/>
                    <a:lstStyle/>
                    <a:p>
                      <a:pPr algn="l"/>
                      <a:r>
                        <a:rPr lang="en-US" sz="1000" b="0">
                          <a:latin typeface="Arial"/>
                          <a:cs typeface="Arial"/>
                        </a:rPr>
                        <a:t>Seneca</a:t>
                      </a:r>
                    </a:p>
                  </a:txBody>
                  <a:tcPr anchor="ctr">
                    <a:solidFill>
                      <a:schemeClr val="bg1"/>
                    </a:solidFill>
                  </a:tcPr>
                </a:tc>
                <a:tc>
                  <a:txBody>
                    <a:bodyPr/>
                    <a:lstStyle/>
                    <a:p>
                      <a:pPr algn="l"/>
                      <a:r>
                        <a:rPr lang="en-US" sz="1000" b="0">
                          <a:latin typeface="Arial"/>
                          <a:cs typeface="Arial"/>
                        </a:rPr>
                        <a:t>34</a:t>
                      </a:r>
                    </a:p>
                  </a:txBody>
                  <a:tcPr anchor="ctr">
                    <a:solidFill>
                      <a:schemeClr val="bg1"/>
                    </a:solidFill>
                  </a:tcPr>
                </a:tc>
                <a:tc>
                  <a:txBody>
                    <a:bodyPr/>
                    <a:lstStyle/>
                    <a:p>
                      <a:pPr algn="l"/>
                      <a:r>
                        <a:rPr lang="en-US" sz="1000" b="0">
                          <a:latin typeface="Arial"/>
                          <a:cs typeface="Arial"/>
                        </a:rPr>
                        <a:t>8,670</a:t>
                      </a:r>
                    </a:p>
                  </a:txBody>
                  <a:tcPr anchor="ctr">
                    <a:solidFill>
                      <a:schemeClr val="bg1"/>
                    </a:solidFill>
                  </a:tcPr>
                </a:tc>
                <a:tc>
                  <a:txBody>
                    <a:bodyPr/>
                    <a:lstStyle/>
                    <a:p>
                      <a:pPr algn="l"/>
                      <a:r>
                        <a:rPr lang="en-US" sz="1000" b="0">
                          <a:latin typeface="Arial"/>
                          <a:cs typeface="Arial"/>
                        </a:rPr>
                        <a:t>24</a:t>
                      </a:r>
                    </a:p>
                  </a:txBody>
                  <a:tcPr anchor="ctr">
                    <a:solidFill>
                      <a:schemeClr val="bg1"/>
                    </a:solidFill>
                  </a:tcPr>
                </a:tc>
                <a:tc>
                  <a:txBody>
                    <a:bodyPr/>
                    <a:lstStyle/>
                    <a:p>
                      <a:pPr algn="l"/>
                      <a:r>
                        <a:rPr lang="en-US" sz="1000" b="0">
                          <a:latin typeface="Arial"/>
                          <a:cs typeface="Arial"/>
                        </a:rPr>
                        <a:t>6,055</a:t>
                      </a:r>
                    </a:p>
                  </a:txBody>
                  <a:tcPr anchor="ctr">
                    <a:solidFill>
                      <a:schemeClr val="bg1"/>
                    </a:solidFill>
                  </a:tcPr>
                </a:tc>
                <a:tc>
                  <a:txBody>
                    <a:bodyPr/>
                    <a:lstStyle/>
                    <a:p>
                      <a:pPr algn="l"/>
                      <a:r>
                        <a:rPr lang="en-US" sz="1000" b="0">
                          <a:latin typeface="Arial"/>
                          <a:cs typeface="Arial"/>
                        </a:rPr>
                        <a:t>90.3</a:t>
                      </a:r>
                    </a:p>
                  </a:txBody>
                  <a:tcPr anchor="ctr">
                    <a:solidFill>
                      <a:schemeClr val="bg1"/>
                    </a:solidFill>
                  </a:tcPr>
                </a:tc>
                <a:tc>
                  <a:txBody>
                    <a:bodyPr/>
                    <a:lstStyle/>
                    <a:p>
                      <a:pPr algn="l"/>
                      <a:r>
                        <a:rPr lang="en-US" sz="1000" b="0">
                          <a:latin typeface="Arial"/>
                          <a:cs typeface="Arial"/>
                        </a:rPr>
                        <a:t>83.8</a:t>
                      </a:r>
                    </a:p>
                  </a:txBody>
                  <a:tcPr anchor="ctr">
                    <a:solidFill>
                      <a:schemeClr val="bg1"/>
                    </a:solidFill>
                  </a:tcPr>
                </a:tc>
                <a:extLst>
                  <a:ext uri="{0D108BD9-81ED-4DB2-BD59-A6C34878D82A}">
                    <a16:rowId xmlns:a16="http://schemas.microsoft.com/office/drawing/2014/main" val="4107608625"/>
                  </a:ext>
                </a:extLst>
              </a:tr>
              <a:tr h="237748">
                <a:tc>
                  <a:txBody>
                    <a:bodyPr/>
                    <a:lstStyle/>
                    <a:p>
                      <a:pPr algn="l"/>
                      <a:r>
                        <a:rPr lang="en-US" sz="1000" b="0">
                          <a:latin typeface="Arial"/>
                          <a:cs typeface="Arial"/>
                        </a:rPr>
                        <a:t>Shelby</a:t>
                      </a:r>
                    </a:p>
                  </a:txBody>
                  <a:tcPr anchor="ctr">
                    <a:solidFill>
                      <a:schemeClr val="bg1"/>
                    </a:solidFill>
                  </a:tcPr>
                </a:tc>
                <a:tc>
                  <a:txBody>
                    <a:bodyPr/>
                    <a:lstStyle/>
                    <a:p>
                      <a:pPr algn="l"/>
                      <a:r>
                        <a:rPr lang="en-US" sz="1000" b="0">
                          <a:latin typeface="Arial"/>
                          <a:cs typeface="Arial"/>
                        </a:rPr>
                        <a:t>37</a:t>
                      </a:r>
                    </a:p>
                  </a:txBody>
                  <a:tcPr anchor="ctr">
                    <a:solidFill>
                      <a:schemeClr val="bg1"/>
                    </a:solidFill>
                  </a:tcPr>
                </a:tc>
                <a:tc>
                  <a:txBody>
                    <a:bodyPr/>
                    <a:lstStyle/>
                    <a:p>
                      <a:pPr algn="l"/>
                      <a:r>
                        <a:rPr lang="en-US" sz="1000" b="0">
                          <a:latin typeface="Arial"/>
                          <a:cs typeface="Arial"/>
                        </a:rPr>
                        <a:t>7,866</a:t>
                      </a:r>
                    </a:p>
                  </a:txBody>
                  <a:tcPr anchor="ctr">
                    <a:solidFill>
                      <a:schemeClr val="bg1"/>
                    </a:solidFill>
                  </a:tcPr>
                </a:tc>
                <a:tc>
                  <a:txBody>
                    <a:bodyPr/>
                    <a:lstStyle/>
                    <a:p>
                      <a:pPr algn="l"/>
                      <a:r>
                        <a:rPr lang="en-US" sz="1000" b="0">
                          <a:latin typeface="Arial"/>
                          <a:cs typeface="Arial"/>
                        </a:rPr>
                        <a:t>25</a:t>
                      </a:r>
                    </a:p>
                  </a:txBody>
                  <a:tcPr anchor="ctr">
                    <a:solidFill>
                      <a:schemeClr val="bg1"/>
                    </a:solidFill>
                  </a:tcPr>
                </a:tc>
                <a:tc>
                  <a:txBody>
                    <a:bodyPr/>
                    <a:lstStyle/>
                    <a:p>
                      <a:pPr algn="l"/>
                      <a:r>
                        <a:rPr lang="en-US" sz="1000" b="0">
                          <a:latin typeface="Arial"/>
                          <a:cs typeface="Arial"/>
                        </a:rPr>
                        <a:t>5,278</a:t>
                      </a:r>
                    </a:p>
                  </a:txBody>
                  <a:tcPr anchor="ctr">
                    <a:solidFill>
                      <a:schemeClr val="bg1"/>
                    </a:solidFill>
                  </a:tcPr>
                </a:tc>
                <a:tc>
                  <a:txBody>
                    <a:bodyPr/>
                    <a:lstStyle/>
                    <a:p>
                      <a:pPr algn="l"/>
                      <a:r>
                        <a:rPr lang="en-US" sz="1000" b="0">
                          <a:latin typeface="Arial"/>
                          <a:cs typeface="Arial"/>
                        </a:rPr>
                        <a:t>90.3</a:t>
                      </a:r>
                    </a:p>
                  </a:txBody>
                  <a:tcPr anchor="ctr">
                    <a:solidFill>
                      <a:schemeClr val="bg1"/>
                    </a:solidFill>
                  </a:tcPr>
                </a:tc>
                <a:tc>
                  <a:txBody>
                    <a:bodyPr/>
                    <a:lstStyle/>
                    <a:p>
                      <a:pPr algn="l"/>
                      <a:r>
                        <a:rPr lang="en-US" sz="1000" b="0">
                          <a:latin typeface="Arial"/>
                          <a:cs typeface="Arial"/>
                        </a:rPr>
                        <a:t>87.1</a:t>
                      </a:r>
                    </a:p>
                  </a:txBody>
                  <a:tcPr anchor="ctr">
                    <a:solidFill>
                      <a:schemeClr val="bg1"/>
                    </a:solidFill>
                  </a:tcPr>
                </a:tc>
                <a:extLst>
                  <a:ext uri="{0D108BD9-81ED-4DB2-BD59-A6C34878D82A}">
                    <a16:rowId xmlns:a16="http://schemas.microsoft.com/office/drawing/2014/main" val="1918489031"/>
                  </a:ext>
                </a:extLst>
              </a:tr>
              <a:tr h="237748">
                <a:tc>
                  <a:txBody>
                    <a:bodyPr/>
                    <a:lstStyle/>
                    <a:p>
                      <a:pPr algn="l"/>
                      <a:r>
                        <a:rPr lang="en-US" sz="1000" b="0">
                          <a:latin typeface="Arial"/>
                          <a:cs typeface="Arial"/>
                        </a:rPr>
                        <a:t>Van Wert</a:t>
                      </a:r>
                    </a:p>
                  </a:txBody>
                  <a:tcPr anchor="ctr">
                    <a:solidFill>
                      <a:schemeClr val="bg1"/>
                    </a:solidFill>
                  </a:tcPr>
                </a:tc>
                <a:tc>
                  <a:txBody>
                    <a:bodyPr/>
                    <a:lstStyle/>
                    <a:p>
                      <a:pPr algn="l"/>
                      <a:r>
                        <a:rPr lang="en-US" sz="1000" b="0">
                          <a:latin typeface="Arial"/>
                          <a:cs typeface="Arial"/>
                        </a:rPr>
                        <a:t>41</a:t>
                      </a:r>
                    </a:p>
                  </a:txBody>
                  <a:tcPr anchor="ctr">
                    <a:solidFill>
                      <a:schemeClr val="bg1"/>
                    </a:solidFill>
                  </a:tcPr>
                </a:tc>
                <a:tc>
                  <a:txBody>
                    <a:bodyPr/>
                    <a:lstStyle/>
                    <a:p>
                      <a:pPr algn="l"/>
                      <a:r>
                        <a:rPr lang="en-US" sz="1000" b="0">
                          <a:latin typeface="Arial"/>
                          <a:cs typeface="Arial"/>
                        </a:rPr>
                        <a:t>5,723</a:t>
                      </a:r>
                    </a:p>
                  </a:txBody>
                  <a:tcPr anchor="ctr">
                    <a:solidFill>
                      <a:schemeClr val="bg1"/>
                    </a:solidFill>
                  </a:tcPr>
                </a:tc>
                <a:tc>
                  <a:txBody>
                    <a:bodyPr/>
                    <a:lstStyle/>
                    <a:p>
                      <a:pPr algn="l"/>
                      <a:r>
                        <a:rPr lang="en-US" sz="1000" b="0">
                          <a:latin typeface="Arial"/>
                          <a:cs typeface="Arial"/>
                        </a:rPr>
                        <a:t>28</a:t>
                      </a:r>
                    </a:p>
                  </a:txBody>
                  <a:tcPr anchor="ctr">
                    <a:solidFill>
                      <a:schemeClr val="bg1"/>
                    </a:solidFill>
                  </a:tcPr>
                </a:tc>
                <a:tc>
                  <a:txBody>
                    <a:bodyPr/>
                    <a:lstStyle/>
                    <a:p>
                      <a:pPr algn="l"/>
                      <a:r>
                        <a:rPr lang="en-US" sz="1000" b="0" dirty="0">
                          <a:latin typeface="Arial"/>
                          <a:cs typeface="Arial"/>
                        </a:rPr>
                        <a:t>3,888</a:t>
                      </a:r>
                    </a:p>
                  </a:txBody>
                  <a:tcPr anchor="ctr">
                    <a:solidFill>
                      <a:schemeClr val="bg1"/>
                    </a:solidFill>
                  </a:tcPr>
                </a:tc>
                <a:tc>
                  <a:txBody>
                    <a:bodyPr/>
                    <a:lstStyle/>
                    <a:p>
                      <a:pPr algn="l"/>
                      <a:r>
                        <a:rPr lang="en-US" sz="1000" b="0">
                          <a:latin typeface="Arial"/>
                          <a:cs typeface="Arial"/>
                        </a:rPr>
                        <a:t>90.8</a:t>
                      </a:r>
                    </a:p>
                  </a:txBody>
                  <a:tcPr anchor="ctr">
                    <a:solidFill>
                      <a:schemeClr val="bg1"/>
                    </a:solidFill>
                  </a:tcPr>
                </a:tc>
                <a:tc>
                  <a:txBody>
                    <a:bodyPr/>
                    <a:lstStyle/>
                    <a:p>
                      <a:pPr algn="l"/>
                      <a:r>
                        <a:rPr lang="en-US" sz="1000" b="0">
                          <a:latin typeface="Arial"/>
                          <a:cs typeface="Arial"/>
                        </a:rPr>
                        <a:t>82.9</a:t>
                      </a:r>
                    </a:p>
                  </a:txBody>
                  <a:tcPr anchor="ctr">
                    <a:solidFill>
                      <a:schemeClr val="bg1"/>
                    </a:solidFill>
                  </a:tcPr>
                </a:tc>
                <a:extLst>
                  <a:ext uri="{0D108BD9-81ED-4DB2-BD59-A6C34878D82A}">
                    <a16:rowId xmlns:a16="http://schemas.microsoft.com/office/drawing/2014/main" val="1977217439"/>
                  </a:ext>
                </a:extLst>
              </a:tr>
              <a:tr h="237748">
                <a:tc>
                  <a:txBody>
                    <a:bodyPr/>
                    <a:lstStyle/>
                    <a:p>
                      <a:pPr algn="l"/>
                      <a:r>
                        <a:rPr lang="en-US" sz="1000" b="0">
                          <a:latin typeface="Arial"/>
                          <a:cs typeface="Arial"/>
                        </a:rPr>
                        <a:t>Williams</a:t>
                      </a:r>
                    </a:p>
                  </a:txBody>
                  <a:tcPr anchor="ctr">
                    <a:solidFill>
                      <a:schemeClr val="bg1"/>
                    </a:solidFill>
                  </a:tcPr>
                </a:tc>
                <a:tc>
                  <a:txBody>
                    <a:bodyPr/>
                    <a:lstStyle/>
                    <a:p>
                      <a:pPr algn="l"/>
                      <a:r>
                        <a:rPr lang="en-US" sz="1000" b="0">
                          <a:latin typeface="Arial"/>
                          <a:cs typeface="Arial"/>
                        </a:rPr>
                        <a:t>43</a:t>
                      </a:r>
                    </a:p>
                  </a:txBody>
                  <a:tcPr anchor="ctr">
                    <a:solidFill>
                      <a:schemeClr val="bg1"/>
                    </a:solidFill>
                  </a:tcPr>
                </a:tc>
                <a:tc>
                  <a:txBody>
                    <a:bodyPr/>
                    <a:lstStyle/>
                    <a:p>
                      <a:pPr algn="l"/>
                      <a:r>
                        <a:rPr lang="en-US" sz="1000" b="0">
                          <a:latin typeface="Arial"/>
                          <a:cs typeface="Arial"/>
                        </a:rPr>
                        <a:t>8,104</a:t>
                      </a:r>
                    </a:p>
                  </a:txBody>
                  <a:tcPr anchor="ctr">
                    <a:solidFill>
                      <a:schemeClr val="bg1"/>
                    </a:solidFill>
                  </a:tcPr>
                </a:tc>
                <a:tc>
                  <a:txBody>
                    <a:bodyPr/>
                    <a:lstStyle/>
                    <a:p>
                      <a:pPr algn="l"/>
                      <a:r>
                        <a:rPr lang="en-US" sz="1000" b="0">
                          <a:latin typeface="Arial"/>
                          <a:cs typeface="Arial"/>
                        </a:rPr>
                        <a:t>33</a:t>
                      </a:r>
                    </a:p>
                  </a:txBody>
                  <a:tcPr anchor="ctr">
                    <a:solidFill>
                      <a:schemeClr val="bg1"/>
                    </a:solidFill>
                  </a:tcPr>
                </a:tc>
                <a:tc>
                  <a:txBody>
                    <a:bodyPr/>
                    <a:lstStyle/>
                    <a:p>
                      <a:pPr algn="l"/>
                      <a:r>
                        <a:rPr lang="en-US" sz="1000" b="0" dirty="0">
                          <a:latin typeface="Arial"/>
                          <a:cs typeface="Arial"/>
                        </a:rPr>
                        <a:t>6,218</a:t>
                      </a:r>
                    </a:p>
                  </a:txBody>
                  <a:tcPr anchor="ctr">
                    <a:solidFill>
                      <a:schemeClr val="bg1"/>
                    </a:solidFill>
                  </a:tcPr>
                </a:tc>
                <a:tc>
                  <a:txBody>
                    <a:bodyPr/>
                    <a:lstStyle/>
                    <a:p>
                      <a:pPr algn="l"/>
                      <a:r>
                        <a:rPr lang="en-US" sz="1000" b="0">
                          <a:latin typeface="Arial"/>
                          <a:cs typeface="Arial"/>
                        </a:rPr>
                        <a:t>89.1</a:t>
                      </a:r>
                    </a:p>
                  </a:txBody>
                  <a:tcPr anchor="ctr">
                    <a:solidFill>
                      <a:schemeClr val="bg1"/>
                    </a:solidFill>
                  </a:tcPr>
                </a:tc>
                <a:tc>
                  <a:txBody>
                    <a:bodyPr/>
                    <a:lstStyle/>
                    <a:p>
                      <a:pPr algn="l"/>
                      <a:r>
                        <a:rPr lang="en-US" sz="1000" b="0">
                          <a:latin typeface="Arial"/>
                          <a:cs typeface="Arial"/>
                        </a:rPr>
                        <a:t>84.2</a:t>
                      </a:r>
                    </a:p>
                  </a:txBody>
                  <a:tcPr anchor="ctr">
                    <a:solidFill>
                      <a:schemeClr val="bg1"/>
                    </a:solidFill>
                  </a:tcPr>
                </a:tc>
                <a:extLst>
                  <a:ext uri="{0D108BD9-81ED-4DB2-BD59-A6C34878D82A}">
                    <a16:rowId xmlns:a16="http://schemas.microsoft.com/office/drawing/2014/main" val="517979605"/>
                  </a:ext>
                </a:extLst>
              </a:tr>
              <a:tr h="237748">
                <a:tc>
                  <a:txBody>
                    <a:bodyPr/>
                    <a:lstStyle/>
                    <a:p>
                      <a:pPr algn="l"/>
                      <a:r>
                        <a:rPr lang="en-US" sz="1000" b="0">
                          <a:latin typeface="Arial"/>
                          <a:cs typeface="Arial"/>
                        </a:rPr>
                        <a:t>Wood</a:t>
                      </a:r>
                    </a:p>
                  </a:txBody>
                  <a:tcPr anchor="ctr">
                    <a:solidFill>
                      <a:schemeClr val="bg1"/>
                    </a:solidFill>
                  </a:tcPr>
                </a:tc>
                <a:tc>
                  <a:txBody>
                    <a:bodyPr/>
                    <a:lstStyle/>
                    <a:p>
                      <a:pPr algn="l"/>
                      <a:r>
                        <a:rPr lang="en-US" sz="1000" b="0">
                          <a:latin typeface="Arial"/>
                          <a:cs typeface="Arial"/>
                        </a:rPr>
                        <a:t>23</a:t>
                      </a:r>
                    </a:p>
                  </a:txBody>
                  <a:tcPr anchor="ctr">
                    <a:solidFill>
                      <a:schemeClr val="bg1"/>
                    </a:solidFill>
                  </a:tcPr>
                </a:tc>
                <a:tc>
                  <a:txBody>
                    <a:bodyPr/>
                    <a:lstStyle/>
                    <a:p>
                      <a:pPr algn="l"/>
                      <a:r>
                        <a:rPr lang="en-US" sz="1000" b="0">
                          <a:latin typeface="Arial"/>
                          <a:cs typeface="Arial"/>
                        </a:rPr>
                        <a:t>12,711</a:t>
                      </a:r>
                    </a:p>
                  </a:txBody>
                  <a:tcPr anchor="ctr">
                    <a:solidFill>
                      <a:schemeClr val="bg1"/>
                    </a:solidFill>
                  </a:tcPr>
                </a:tc>
                <a:tc>
                  <a:txBody>
                    <a:bodyPr/>
                    <a:lstStyle/>
                    <a:p>
                      <a:pPr algn="l"/>
                      <a:r>
                        <a:rPr lang="en-US" sz="1000" b="0">
                          <a:latin typeface="Arial"/>
                          <a:cs typeface="Arial"/>
                        </a:rPr>
                        <a:t>12</a:t>
                      </a:r>
                    </a:p>
                  </a:txBody>
                  <a:tcPr anchor="ctr">
                    <a:solidFill>
                      <a:schemeClr val="bg1"/>
                    </a:solidFill>
                  </a:tcPr>
                </a:tc>
                <a:tc>
                  <a:txBody>
                    <a:bodyPr/>
                    <a:lstStyle/>
                    <a:p>
                      <a:pPr algn="l"/>
                      <a:r>
                        <a:rPr lang="en-US" sz="1000" b="0">
                          <a:latin typeface="Arial"/>
                          <a:cs typeface="Arial"/>
                        </a:rPr>
                        <a:t>6,619</a:t>
                      </a:r>
                    </a:p>
                  </a:txBody>
                  <a:tcPr anchor="ctr">
                    <a:solidFill>
                      <a:schemeClr val="bg1"/>
                    </a:solidFill>
                  </a:tcPr>
                </a:tc>
                <a:tc>
                  <a:txBody>
                    <a:bodyPr/>
                    <a:lstStyle/>
                    <a:p>
                      <a:pPr algn="l"/>
                      <a:r>
                        <a:rPr lang="en-US" sz="1000" b="0">
                          <a:latin typeface="Arial"/>
                          <a:cs typeface="Arial"/>
                        </a:rPr>
                        <a:t>95.2</a:t>
                      </a:r>
                    </a:p>
                  </a:txBody>
                  <a:tcPr anchor="ctr">
                    <a:solidFill>
                      <a:schemeClr val="bg1"/>
                    </a:solidFill>
                  </a:tcPr>
                </a:tc>
                <a:tc>
                  <a:txBody>
                    <a:bodyPr/>
                    <a:lstStyle/>
                    <a:p>
                      <a:pPr algn="l"/>
                      <a:r>
                        <a:rPr lang="en-US" sz="1000" b="0">
                          <a:latin typeface="Arial"/>
                          <a:cs typeface="Arial"/>
                        </a:rPr>
                        <a:t>89.7</a:t>
                      </a:r>
                    </a:p>
                  </a:txBody>
                  <a:tcPr anchor="ctr">
                    <a:solidFill>
                      <a:schemeClr val="bg1"/>
                    </a:solidFill>
                  </a:tcPr>
                </a:tc>
                <a:extLst>
                  <a:ext uri="{0D108BD9-81ED-4DB2-BD59-A6C34878D82A}">
                    <a16:rowId xmlns:a16="http://schemas.microsoft.com/office/drawing/2014/main" val="228346251"/>
                  </a:ext>
                </a:extLst>
              </a:tr>
              <a:tr h="237748">
                <a:tc>
                  <a:txBody>
                    <a:bodyPr/>
                    <a:lstStyle/>
                    <a:p>
                      <a:pPr algn="l"/>
                      <a:r>
                        <a:rPr lang="en-US" sz="1000" b="0">
                          <a:latin typeface="Arial"/>
                          <a:cs typeface="Arial"/>
                        </a:rPr>
                        <a:t>Wyandot</a:t>
                      </a:r>
                    </a:p>
                  </a:txBody>
                  <a:tcPr anchor="ctr">
                    <a:solidFill>
                      <a:schemeClr val="bg1"/>
                    </a:solidFill>
                  </a:tcPr>
                </a:tc>
                <a:tc>
                  <a:txBody>
                    <a:bodyPr/>
                    <a:lstStyle/>
                    <a:p>
                      <a:pPr algn="l"/>
                      <a:r>
                        <a:rPr lang="en-US" sz="1000" b="0" dirty="0">
                          <a:latin typeface="Arial"/>
                          <a:cs typeface="Arial"/>
                        </a:rPr>
                        <a:t>51</a:t>
                      </a:r>
                    </a:p>
                  </a:txBody>
                  <a:tcPr anchor="ctr">
                    <a:solidFill>
                      <a:schemeClr val="bg1"/>
                    </a:solidFill>
                  </a:tcPr>
                </a:tc>
                <a:tc>
                  <a:txBody>
                    <a:bodyPr/>
                    <a:lstStyle/>
                    <a:p>
                      <a:pPr algn="l"/>
                      <a:r>
                        <a:rPr lang="en-US" sz="1000" b="0">
                          <a:latin typeface="Arial"/>
                          <a:cs typeface="Arial"/>
                        </a:rPr>
                        <a:t>5,452</a:t>
                      </a:r>
                    </a:p>
                  </a:txBody>
                  <a:tcPr anchor="ctr">
                    <a:solidFill>
                      <a:schemeClr val="bg1"/>
                    </a:solidFill>
                  </a:tcPr>
                </a:tc>
                <a:tc>
                  <a:txBody>
                    <a:bodyPr/>
                    <a:lstStyle/>
                    <a:p>
                      <a:pPr algn="l"/>
                      <a:r>
                        <a:rPr lang="en-US" sz="1000" b="0">
                          <a:latin typeface="Arial"/>
                          <a:cs typeface="Arial"/>
                        </a:rPr>
                        <a:t>36</a:t>
                      </a:r>
                    </a:p>
                  </a:txBody>
                  <a:tcPr anchor="ctr">
                    <a:solidFill>
                      <a:schemeClr val="bg1"/>
                    </a:solidFill>
                  </a:tcPr>
                </a:tc>
                <a:tc>
                  <a:txBody>
                    <a:bodyPr/>
                    <a:lstStyle/>
                    <a:p>
                      <a:pPr algn="l"/>
                      <a:r>
                        <a:rPr lang="en-US" sz="1000" b="0">
                          <a:latin typeface="Arial"/>
                          <a:cs typeface="Arial"/>
                        </a:rPr>
                        <a:t>3,820</a:t>
                      </a:r>
                    </a:p>
                  </a:txBody>
                  <a:tcPr anchor="ctr">
                    <a:solidFill>
                      <a:schemeClr val="bg1"/>
                    </a:solidFill>
                  </a:tcPr>
                </a:tc>
                <a:tc>
                  <a:txBody>
                    <a:bodyPr/>
                    <a:lstStyle/>
                    <a:p>
                      <a:pPr algn="l"/>
                      <a:r>
                        <a:rPr lang="en-US" sz="1000" b="0">
                          <a:latin typeface="Arial"/>
                          <a:cs typeface="Arial"/>
                        </a:rPr>
                        <a:t>91.6</a:t>
                      </a:r>
                    </a:p>
                  </a:txBody>
                  <a:tcPr anchor="ctr">
                    <a:solidFill>
                      <a:schemeClr val="bg1"/>
                    </a:solidFill>
                  </a:tcPr>
                </a:tc>
                <a:tc>
                  <a:txBody>
                    <a:bodyPr/>
                    <a:lstStyle/>
                    <a:p>
                      <a:pPr algn="l"/>
                      <a:r>
                        <a:rPr lang="en-US" sz="1000" b="0" dirty="0">
                          <a:latin typeface="Arial"/>
                          <a:cs typeface="Arial"/>
                        </a:rPr>
                        <a:t>84.7</a:t>
                      </a:r>
                    </a:p>
                  </a:txBody>
                  <a:tcPr anchor="ctr">
                    <a:solidFill>
                      <a:schemeClr val="bg1"/>
                    </a:solidFill>
                  </a:tcPr>
                </a:tc>
                <a:extLst>
                  <a:ext uri="{0D108BD9-81ED-4DB2-BD59-A6C34878D82A}">
                    <a16:rowId xmlns:a16="http://schemas.microsoft.com/office/drawing/2014/main" val="479987255"/>
                  </a:ext>
                </a:extLst>
              </a:tr>
            </a:tbl>
          </a:graphicData>
        </a:graphic>
      </p:graphicFrame>
    </p:spTree>
    <p:extLst>
      <p:ext uri="{BB962C8B-B14F-4D97-AF65-F5344CB8AC3E}">
        <p14:creationId xmlns:p14="http://schemas.microsoft.com/office/powerpoint/2010/main" val="14161071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4BAC1E-0462-F549-8EDE-97E468D67889}"/>
              </a:ext>
            </a:extLst>
          </p:cNvPr>
          <p:cNvSpPr>
            <a:spLocks noGrp="1"/>
          </p:cNvSpPr>
          <p:nvPr>
            <p:ph type="body" sz="quarter" idx="10"/>
          </p:nvPr>
        </p:nvSpPr>
        <p:spPr>
          <a:xfrm>
            <a:off x="8351108" y="2120841"/>
            <a:ext cx="3262183" cy="3865435"/>
          </a:xfrm>
        </p:spPr>
        <p:txBody>
          <a:bodyPr>
            <a:normAutofit/>
          </a:bodyPr>
          <a:lstStyle/>
          <a:p>
            <a:r>
              <a:rPr lang="en-US" b="1"/>
              <a:t>Top 2 Counties:</a:t>
            </a:r>
          </a:p>
          <a:p>
            <a:r>
              <a:rPr lang="en-US" sz="1800">
                <a:solidFill>
                  <a:schemeClr val="tx1"/>
                </a:solidFill>
              </a:rPr>
              <a:t>Lucas | 10,518,069</a:t>
            </a:r>
          </a:p>
          <a:p>
            <a:r>
              <a:rPr lang="en-US" sz="1800">
                <a:solidFill>
                  <a:schemeClr val="tx1"/>
                </a:solidFill>
              </a:rPr>
              <a:t>Allen | 3,014,802</a:t>
            </a:r>
          </a:p>
          <a:p>
            <a:endParaRPr lang="en-US" sz="1800">
              <a:solidFill>
                <a:schemeClr val="tx1"/>
              </a:solidFill>
            </a:endParaRPr>
          </a:p>
          <a:p>
            <a:endParaRPr lang="en-US" sz="1800">
              <a:solidFill>
                <a:schemeClr val="tx1"/>
              </a:solidFill>
            </a:endParaRPr>
          </a:p>
          <a:p>
            <a:r>
              <a:rPr lang="en-US" sz="1800" b="1"/>
              <a:t>Bottom 2 Counties:</a:t>
            </a:r>
          </a:p>
          <a:p>
            <a:r>
              <a:rPr lang="en-US" sz="1800">
                <a:solidFill>
                  <a:schemeClr val="tx1"/>
                </a:solidFill>
              </a:rPr>
              <a:t>Putnam | 216,927</a:t>
            </a:r>
          </a:p>
          <a:p>
            <a:r>
              <a:rPr lang="en-US" sz="1800">
                <a:solidFill>
                  <a:schemeClr val="tx1"/>
                </a:solidFill>
              </a:rPr>
              <a:t>Paulding | 233,904</a:t>
            </a:r>
          </a:p>
          <a:p>
            <a:endParaRPr lang="en-US" sz="1800">
              <a:solidFill>
                <a:schemeClr val="tx1"/>
              </a:solidFill>
            </a:endParaRPr>
          </a:p>
        </p:txBody>
      </p:sp>
      <p:sp>
        <p:nvSpPr>
          <p:cNvPr id="3" name="Title 2">
            <a:extLst>
              <a:ext uri="{FF2B5EF4-FFF2-40B4-BE49-F238E27FC236}">
                <a16:creationId xmlns:a16="http://schemas.microsoft.com/office/drawing/2014/main" id="{FB2AA308-5CB6-FD4B-9C23-36D01C64EE8F}"/>
              </a:ext>
            </a:extLst>
          </p:cNvPr>
          <p:cNvSpPr>
            <a:spLocks noGrp="1"/>
          </p:cNvSpPr>
          <p:nvPr>
            <p:ph type="title"/>
          </p:nvPr>
        </p:nvSpPr>
        <p:spPr/>
        <p:txBody>
          <a:bodyPr>
            <a:normAutofit fontScale="90000"/>
          </a:bodyPr>
          <a:lstStyle/>
          <a:p>
            <a:pPr>
              <a:lnSpc>
                <a:spcPct val="100000"/>
              </a:lnSpc>
            </a:pPr>
            <a:r>
              <a:rPr lang="en-US"/>
              <a:t>ACP Claims Tracker Data</a:t>
            </a:r>
          </a:p>
        </p:txBody>
      </p:sp>
      <p:sp>
        <p:nvSpPr>
          <p:cNvPr id="6" name="Footer Placeholder 5">
            <a:extLst>
              <a:ext uri="{FF2B5EF4-FFF2-40B4-BE49-F238E27FC236}">
                <a16:creationId xmlns:a16="http://schemas.microsoft.com/office/drawing/2014/main" id="{61A97F64-C902-02AF-04DC-3149C67105B9}"/>
              </a:ext>
            </a:extLst>
          </p:cNvPr>
          <p:cNvSpPr>
            <a:spLocks noGrp="1"/>
          </p:cNvSpPr>
          <p:nvPr>
            <p:ph type="ftr" sz="quarter" idx="14"/>
          </p:nvPr>
        </p:nvSpPr>
        <p:spPr>
          <a:xfrm>
            <a:off x="3581401" y="6356350"/>
            <a:ext cx="5027341" cy="365125"/>
          </a:xfrm>
        </p:spPr>
        <p:txBody>
          <a:bodyPr/>
          <a:lstStyle/>
          <a:p>
            <a:r>
              <a:rPr lang="fr-FR" sz="1200"/>
              <a:t>Source: https://</a:t>
            </a:r>
            <a:r>
              <a:rPr lang="fr-FR" sz="1200" err="1"/>
              <a:t>stacker.com</a:t>
            </a:r>
            <a:r>
              <a:rPr lang="fr-FR" sz="1200"/>
              <a:t>/</a:t>
            </a:r>
            <a:r>
              <a:rPr lang="fr-FR" sz="1200" err="1"/>
              <a:t>ohio</a:t>
            </a:r>
            <a:r>
              <a:rPr lang="fr-FR" sz="1200"/>
              <a:t>/</a:t>
            </a:r>
            <a:r>
              <a:rPr lang="fr-FR" sz="1200" err="1"/>
              <a:t>counties-most-farmland-ohio</a:t>
            </a:r>
            <a:endParaRPr lang="fr-FR" sz="1200"/>
          </a:p>
          <a:p>
            <a:endParaRPr lang="en-US"/>
          </a:p>
        </p:txBody>
      </p:sp>
      <p:sp>
        <p:nvSpPr>
          <p:cNvPr id="7" name="Slide Number Placeholder 6">
            <a:extLst>
              <a:ext uri="{FF2B5EF4-FFF2-40B4-BE49-F238E27FC236}">
                <a16:creationId xmlns:a16="http://schemas.microsoft.com/office/drawing/2014/main" id="{21B4E123-117C-A7A9-C64E-24F993F3A677}"/>
              </a:ext>
            </a:extLst>
          </p:cNvPr>
          <p:cNvSpPr>
            <a:spLocks noGrp="1"/>
          </p:cNvSpPr>
          <p:nvPr>
            <p:ph type="sldNum" sz="quarter" idx="15"/>
          </p:nvPr>
        </p:nvSpPr>
        <p:spPr/>
        <p:txBody>
          <a:bodyPr/>
          <a:lstStyle/>
          <a:p>
            <a:fld id="{A5D574CE-C4BB-BE48-B6BD-49297EFA31EB}" type="slidenum">
              <a:rPr lang="en-US" smtClean="0"/>
              <a:pPr/>
              <a:t>33</a:t>
            </a:fld>
            <a:endParaRPr lang="en-US"/>
          </a:p>
        </p:txBody>
      </p:sp>
      <p:sp>
        <p:nvSpPr>
          <p:cNvPr id="8" name="Text Placeholder 7">
            <a:extLst>
              <a:ext uri="{FF2B5EF4-FFF2-40B4-BE49-F238E27FC236}">
                <a16:creationId xmlns:a16="http://schemas.microsoft.com/office/drawing/2014/main" id="{BBC08328-1D91-92C5-33BB-3A62AA7AB189}"/>
              </a:ext>
            </a:extLst>
          </p:cNvPr>
          <p:cNvSpPr>
            <a:spLocks noGrp="1"/>
          </p:cNvSpPr>
          <p:nvPr>
            <p:ph type="body" idx="1"/>
          </p:nvPr>
        </p:nvSpPr>
        <p:spPr/>
        <p:txBody>
          <a:bodyPr/>
          <a:lstStyle/>
          <a:p>
            <a:endParaRPr lang="en-US"/>
          </a:p>
        </p:txBody>
      </p:sp>
      <p:pic>
        <p:nvPicPr>
          <p:cNvPr id="9" name="Picture 8" descr="A screenshot of a phone&#10;&#10;Description automatically generated">
            <a:extLst>
              <a:ext uri="{FF2B5EF4-FFF2-40B4-BE49-F238E27FC236}">
                <a16:creationId xmlns:a16="http://schemas.microsoft.com/office/drawing/2014/main" id="{EADB0B5B-67D8-81B7-E59F-AFD81ED61AB7}"/>
              </a:ext>
            </a:extLst>
          </p:cNvPr>
          <p:cNvPicPr>
            <a:picLocks noChangeAspect="1"/>
          </p:cNvPicPr>
          <p:nvPr/>
        </p:nvPicPr>
        <p:blipFill>
          <a:blip r:embed="rId3"/>
          <a:stretch>
            <a:fillRect/>
          </a:stretch>
        </p:blipFill>
        <p:spPr>
          <a:xfrm>
            <a:off x="517651" y="2120841"/>
            <a:ext cx="6732857" cy="3109449"/>
          </a:xfrm>
          <a:prstGeom prst="rect">
            <a:avLst/>
          </a:prstGeom>
        </p:spPr>
      </p:pic>
    </p:spTree>
    <p:extLst>
      <p:ext uri="{BB962C8B-B14F-4D97-AF65-F5344CB8AC3E}">
        <p14:creationId xmlns:p14="http://schemas.microsoft.com/office/powerpoint/2010/main" val="24891127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3880AB-0517-7B34-6ECF-58343D6DEC47}"/>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A45DA8C0-49DE-159F-4FDD-100C651E33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B9409D-061D-36B7-000E-4CAC064BE772}"/>
              </a:ext>
            </a:extLst>
          </p:cNvPr>
          <p:cNvSpPr>
            <a:spLocks noGrp="1"/>
          </p:cNvSpPr>
          <p:nvPr>
            <p:ph type="sldNum" sz="quarter" idx="12"/>
          </p:nvPr>
        </p:nvSpPr>
        <p:spPr/>
        <p:txBody>
          <a:bodyPr/>
          <a:lstStyle/>
          <a:p>
            <a:fld id="{A5D574CE-C4BB-BE48-B6BD-49297EFA31EB}" type="slidenum">
              <a:rPr lang="en-US" smtClean="0"/>
              <a:pPr/>
              <a:t>34</a:t>
            </a:fld>
            <a:endParaRPr lang="en-US"/>
          </a:p>
        </p:txBody>
      </p:sp>
      <p:pic>
        <p:nvPicPr>
          <p:cNvPr id="6" name="Picture 5">
            <a:extLst>
              <a:ext uri="{FF2B5EF4-FFF2-40B4-BE49-F238E27FC236}">
                <a16:creationId xmlns:a16="http://schemas.microsoft.com/office/drawing/2014/main" id="{B0949262-86DF-F7EA-3586-515460F175AE}"/>
              </a:ext>
            </a:extLst>
          </p:cNvPr>
          <p:cNvPicPr>
            <a:picLocks noChangeAspect="1"/>
          </p:cNvPicPr>
          <p:nvPr/>
        </p:nvPicPr>
        <p:blipFill>
          <a:blip r:embed="rId2"/>
          <a:stretch>
            <a:fillRect/>
          </a:stretch>
        </p:blipFill>
        <p:spPr>
          <a:xfrm>
            <a:off x="235832" y="1161493"/>
            <a:ext cx="6306880" cy="4873498"/>
          </a:xfrm>
          <a:prstGeom prst="rect">
            <a:avLst/>
          </a:prstGeom>
        </p:spPr>
      </p:pic>
      <p:pic>
        <p:nvPicPr>
          <p:cNvPr id="7" name="Picture 6">
            <a:extLst>
              <a:ext uri="{FF2B5EF4-FFF2-40B4-BE49-F238E27FC236}">
                <a16:creationId xmlns:a16="http://schemas.microsoft.com/office/drawing/2014/main" id="{6BD3CDA2-F0AE-13FD-8F45-B50E9E781623}"/>
              </a:ext>
            </a:extLst>
          </p:cNvPr>
          <p:cNvPicPr>
            <a:picLocks noChangeAspect="1"/>
          </p:cNvPicPr>
          <p:nvPr/>
        </p:nvPicPr>
        <p:blipFill>
          <a:blip r:embed="rId3"/>
          <a:stretch>
            <a:fillRect/>
          </a:stretch>
        </p:blipFill>
        <p:spPr>
          <a:xfrm>
            <a:off x="6542712" y="1415562"/>
            <a:ext cx="5649288" cy="4365359"/>
          </a:xfrm>
          <a:prstGeom prst="rect">
            <a:avLst/>
          </a:prstGeom>
        </p:spPr>
      </p:pic>
      <p:sp>
        <p:nvSpPr>
          <p:cNvPr id="8" name="Title 2">
            <a:extLst>
              <a:ext uri="{FF2B5EF4-FFF2-40B4-BE49-F238E27FC236}">
                <a16:creationId xmlns:a16="http://schemas.microsoft.com/office/drawing/2014/main" id="{3E066B8C-3AC1-6CD4-4B83-E0A10DE15F08}"/>
              </a:ext>
            </a:extLst>
          </p:cNvPr>
          <p:cNvSpPr>
            <a:spLocks noGrp="1"/>
          </p:cNvSpPr>
          <p:nvPr>
            <p:ph type="title"/>
          </p:nvPr>
        </p:nvSpPr>
        <p:spPr>
          <a:xfrm>
            <a:off x="622025" y="399218"/>
            <a:ext cx="10731775" cy="677861"/>
          </a:xfrm>
        </p:spPr>
        <p:txBody>
          <a:bodyPr>
            <a:noAutofit/>
          </a:bodyPr>
          <a:lstStyle/>
          <a:p>
            <a:pPr algn="l">
              <a:lnSpc>
                <a:spcPct val="100000"/>
              </a:lnSpc>
            </a:pPr>
            <a:r>
              <a:rPr lang="en-US" sz="4000" dirty="0">
                <a:solidFill>
                  <a:schemeClr val="tx2"/>
                </a:solidFill>
              </a:rPr>
              <a:t>RDIA County Connectivity Profile</a:t>
            </a:r>
          </a:p>
        </p:txBody>
      </p:sp>
    </p:spTree>
    <p:extLst>
      <p:ext uri="{BB962C8B-B14F-4D97-AF65-F5344CB8AC3E}">
        <p14:creationId xmlns:p14="http://schemas.microsoft.com/office/powerpoint/2010/main" val="16695255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45DA8C0-49DE-159F-4FDD-100C651E33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B9409D-061D-36B7-000E-4CAC064BE772}"/>
              </a:ext>
            </a:extLst>
          </p:cNvPr>
          <p:cNvSpPr>
            <a:spLocks noGrp="1"/>
          </p:cNvSpPr>
          <p:nvPr>
            <p:ph type="sldNum" sz="quarter" idx="12"/>
          </p:nvPr>
        </p:nvSpPr>
        <p:spPr/>
        <p:txBody>
          <a:bodyPr/>
          <a:lstStyle/>
          <a:p>
            <a:fld id="{A5D574CE-C4BB-BE48-B6BD-49297EFA31EB}" type="slidenum">
              <a:rPr lang="en-US" smtClean="0"/>
              <a:pPr/>
              <a:t>35</a:t>
            </a:fld>
            <a:endParaRPr lang="en-US"/>
          </a:p>
        </p:txBody>
      </p:sp>
      <p:sp>
        <p:nvSpPr>
          <p:cNvPr id="8" name="Title 2">
            <a:extLst>
              <a:ext uri="{FF2B5EF4-FFF2-40B4-BE49-F238E27FC236}">
                <a16:creationId xmlns:a16="http://schemas.microsoft.com/office/drawing/2014/main" id="{3E066B8C-3AC1-6CD4-4B83-E0A10DE15F08}"/>
              </a:ext>
            </a:extLst>
          </p:cNvPr>
          <p:cNvSpPr>
            <a:spLocks noGrp="1"/>
          </p:cNvSpPr>
          <p:nvPr>
            <p:ph type="title"/>
          </p:nvPr>
        </p:nvSpPr>
        <p:spPr>
          <a:xfrm>
            <a:off x="622025" y="399218"/>
            <a:ext cx="10731775" cy="677861"/>
          </a:xfrm>
        </p:spPr>
        <p:txBody>
          <a:bodyPr>
            <a:noAutofit/>
          </a:bodyPr>
          <a:lstStyle/>
          <a:p>
            <a:pPr algn="l">
              <a:lnSpc>
                <a:spcPct val="100000"/>
              </a:lnSpc>
            </a:pPr>
            <a:r>
              <a:rPr lang="en-US" sz="4000" dirty="0">
                <a:solidFill>
                  <a:schemeClr val="tx2"/>
                </a:solidFill>
              </a:rPr>
              <a:t>RDIA County Connectivity Profile</a:t>
            </a:r>
          </a:p>
        </p:txBody>
      </p:sp>
      <p:pic>
        <p:nvPicPr>
          <p:cNvPr id="2" name="Picture 1">
            <a:extLst>
              <a:ext uri="{FF2B5EF4-FFF2-40B4-BE49-F238E27FC236}">
                <a16:creationId xmlns:a16="http://schemas.microsoft.com/office/drawing/2014/main" id="{62527696-EEB4-B516-33A7-81A261E0B1EF}"/>
              </a:ext>
            </a:extLst>
          </p:cNvPr>
          <p:cNvPicPr>
            <a:picLocks noChangeAspect="1"/>
          </p:cNvPicPr>
          <p:nvPr/>
        </p:nvPicPr>
        <p:blipFill>
          <a:blip r:embed="rId2"/>
          <a:stretch>
            <a:fillRect/>
          </a:stretch>
        </p:blipFill>
        <p:spPr>
          <a:xfrm>
            <a:off x="307190" y="1440874"/>
            <a:ext cx="5890410" cy="4551681"/>
          </a:xfrm>
          <a:prstGeom prst="rect">
            <a:avLst/>
          </a:prstGeom>
        </p:spPr>
      </p:pic>
      <p:pic>
        <p:nvPicPr>
          <p:cNvPr id="9" name="Picture 8">
            <a:extLst>
              <a:ext uri="{FF2B5EF4-FFF2-40B4-BE49-F238E27FC236}">
                <a16:creationId xmlns:a16="http://schemas.microsoft.com/office/drawing/2014/main" id="{054F5036-F249-C84E-9968-3C62D1DCA2D3}"/>
              </a:ext>
            </a:extLst>
          </p:cNvPr>
          <p:cNvPicPr>
            <a:picLocks noChangeAspect="1"/>
          </p:cNvPicPr>
          <p:nvPr/>
        </p:nvPicPr>
        <p:blipFill>
          <a:blip r:embed="rId3"/>
          <a:stretch>
            <a:fillRect/>
          </a:stretch>
        </p:blipFill>
        <p:spPr>
          <a:xfrm>
            <a:off x="6197600" y="1362365"/>
            <a:ext cx="5766101" cy="4455623"/>
          </a:xfrm>
          <a:prstGeom prst="rect">
            <a:avLst/>
          </a:prstGeom>
        </p:spPr>
      </p:pic>
    </p:spTree>
    <p:extLst>
      <p:ext uri="{BB962C8B-B14F-4D97-AF65-F5344CB8AC3E}">
        <p14:creationId xmlns:p14="http://schemas.microsoft.com/office/powerpoint/2010/main" val="451298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3880AB-0517-7B34-6ECF-58343D6DEC47}"/>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A45DA8C0-49DE-159F-4FDD-100C651E33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B9409D-061D-36B7-000E-4CAC064BE772}"/>
              </a:ext>
            </a:extLst>
          </p:cNvPr>
          <p:cNvSpPr>
            <a:spLocks noGrp="1"/>
          </p:cNvSpPr>
          <p:nvPr>
            <p:ph type="sldNum" sz="quarter" idx="12"/>
          </p:nvPr>
        </p:nvSpPr>
        <p:spPr/>
        <p:txBody>
          <a:bodyPr/>
          <a:lstStyle/>
          <a:p>
            <a:fld id="{A5D574CE-C4BB-BE48-B6BD-49297EFA31EB}" type="slidenum">
              <a:rPr lang="en-US" smtClean="0"/>
              <a:pPr/>
              <a:t>36</a:t>
            </a:fld>
            <a:endParaRPr lang="en-US"/>
          </a:p>
        </p:txBody>
      </p:sp>
      <p:sp>
        <p:nvSpPr>
          <p:cNvPr id="8" name="Title 2">
            <a:extLst>
              <a:ext uri="{FF2B5EF4-FFF2-40B4-BE49-F238E27FC236}">
                <a16:creationId xmlns:a16="http://schemas.microsoft.com/office/drawing/2014/main" id="{3E066B8C-3AC1-6CD4-4B83-E0A10DE15F08}"/>
              </a:ext>
            </a:extLst>
          </p:cNvPr>
          <p:cNvSpPr>
            <a:spLocks noGrp="1"/>
          </p:cNvSpPr>
          <p:nvPr>
            <p:ph type="title"/>
          </p:nvPr>
        </p:nvSpPr>
        <p:spPr>
          <a:xfrm>
            <a:off x="622025" y="399218"/>
            <a:ext cx="10731775" cy="677861"/>
          </a:xfrm>
        </p:spPr>
        <p:txBody>
          <a:bodyPr>
            <a:noAutofit/>
          </a:bodyPr>
          <a:lstStyle/>
          <a:p>
            <a:pPr algn="l">
              <a:lnSpc>
                <a:spcPct val="100000"/>
              </a:lnSpc>
            </a:pPr>
            <a:r>
              <a:rPr lang="en-US" sz="4000" dirty="0">
                <a:solidFill>
                  <a:schemeClr val="tx2"/>
                </a:solidFill>
              </a:rPr>
              <a:t>RDIA County Connectivity Profile</a:t>
            </a:r>
          </a:p>
        </p:txBody>
      </p:sp>
      <p:pic>
        <p:nvPicPr>
          <p:cNvPr id="2" name="Picture 1">
            <a:extLst>
              <a:ext uri="{FF2B5EF4-FFF2-40B4-BE49-F238E27FC236}">
                <a16:creationId xmlns:a16="http://schemas.microsoft.com/office/drawing/2014/main" id="{C708CB7F-70D1-F82C-9043-DB55362A1686}"/>
              </a:ext>
            </a:extLst>
          </p:cNvPr>
          <p:cNvPicPr>
            <a:picLocks noChangeAspect="1"/>
          </p:cNvPicPr>
          <p:nvPr/>
        </p:nvPicPr>
        <p:blipFill>
          <a:blip r:embed="rId2"/>
          <a:stretch>
            <a:fillRect/>
          </a:stretch>
        </p:blipFill>
        <p:spPr>
          <a:xfrm>
            <a:off x="358458" y="1419380"/>
            <a:ext cx="5737542" cy="4437032"/>
          </a:xfrm>
          <a:prstGeom prst="rect">
            <a:avLst/>
          </a:prstGeom>
        </p:spPr>
      </p:pic>
      <p:pic>
        <p:nvPicPr>
          <p:cNvPr id="9" name="Picture 8">
            <a:extLst>
              <a:ext uri="{FF2B5EF4-FFF2-40B4-BE49-F238E27FC236}">
                <a16:creationId xmlns:a16="http://schemas.microsoft.com/office/drawing/2014/main" id="{1AA377CC-00FE-69C7-B82D-3794F2679AC2}"/>
              </a:ext>
            </a:extLst>
          </p:cNvPr>
          <p:cNvPicPr>
            <a:picLocks noChangeAspect="1"/>
          </p:cNvPicPr>
          <p:nvPr/>
        </p:nvPicPr>
        <p:blipFill>
          <a:blip r:embed="rId3"/>
          <a:stretch>
            <a:fillRect/>
          </a:stretch>
        </p:blipFill>
        <p:spPr>
          <a:xfrm>
            <a:off x="6096000" y="1129607"/>
            <a:ext cx="5951369" cy="4598785"/>
          </a:xfrm>
          <a:prstGeom prst="rect">
            <a:avLst/>
          </a:prstGeom>
        </p:spPr>
      </p:pic>
    </p:spTree>
    <p:extLst>
      <p:ext uri="{BB962C8B-B14F-4D97-AF65-F5344CB8AC3E}">
        <p14:creationId xmlns:p14="http://schemas.microsoft.com/office/powerpoint/2010/main" val="6723394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AFF06B-F2C9-4117-E9ED-EBF4D0052CA9}"/>
              </a:ext>
            </a:extLst>
          </p:cNvPr>
          <p:cNvSpPr>
            <a:spLocks noGrp="1"/>
          </p:cNvSpPr>
          <p:nvPr>
            <p:ph type="title"/>
          </p:nvPr>
        </p:nvSpPr>
        <p:spPr>
          <a:xfrm>
            <a:off x="704850" y="1225834"/>
            <a:ext cx="4768298" cy="677861"/>
          </a:xfrm>
        </p:spPr>
        <p:txBody>
          <a:bodyPr>
            <a:normAutofit fontScale="90000"/>
          </a:bodyPr>
          <a:lstStyle/>
          <a:p>
            <a:r>
              <a:rPr lang="en-US" dirty="0">
                <a:solidFill>
                  <a:schemeClr val="tx2"/>
                </a:solidFill>
              </a:rPr>
              <a:t>Data for Improved Connectivity</a:t>
            </a:r>
          </a:p>
        </p:txBody>
      </p:sp>
      <p:sp>
        <p:nvSpPr>
          <p:cNvPr id="2" name="Text Placeholder 1">
            <a:extLst>
              <a:ext uri="{FF2B5EF4-FFF2-40B4-BE49-F238E27FC236}">
                <a16:creationId xmlns:a16="http://schemas.microsoft.com/office/drawing/2014/main" id="{2555CC75-2FB3-F5CE-023B-9825FBC4E7B8}"/>
              </a:ext>
            </a:extLst>
          </p:cNvPr>
          <p:cNvSpPr>
            <a:spLocks noGrp="1"/>
          </p:cNvSpPr>
          <p:nvPr>
            <p:ph type="body" idx="1"/>
          </p:nvPr>
        </p:nvSpPr>
        <p:spPr>
          <a:xfrm>
            <a:off x="704850" y="3560617"/>
            <a:ext cx="4768298" cy="2625729"/>
          </a:xfrm>
        </p:spPr>
        <p:txBody>
          <a:bodyPr/>
          <a:lstStyle/>
          <a:p>
            <a:pPr marL="342900" indent="-342900">
              <a:buFont typeface="Arial" panose="020B0604020202020204" pitchFamily="34" charset="0"/>
              <a:buChar char="•"/>
            </a:pPr>
            <a:r>
              <a:rPr lang="en-US" sz="2400" dirty="0"/>
              <a:t>Internet Use &amp; Connectivity Needs</a:t>
            </a:r>
          </a:p>
          <a:p>
            <a:pPr marL="342900" indent="-342900">
              <a:buFont typeface="Arial" panose="020B0604020202020204" pitchFamily="34" charset="0"/>
              <a:buChar char="•"/>
            </a:pPr>
            <a:r>
              <a:rPr lang="en-US" sz="2400" dirty="0"/>
              <a:t>Device Access</a:t>
            </a:r>
          </a:p>
          <a:p>
            <a:pPr marL="342900" indent="-342900">
              <a:buFont typeface="Arial" panose="020B0604020202020204" pitchFamily="34" charset="0"/>
              <a:buChar char="•"/>
            </a:pPr>
            <a:r>
              <a:rPr lang="en-US" sz="2400" dirty="0"/>
              <a:t>Digital Literacy</a:t>
            </a:r>
          </a:p>
          <a:p>
            <a:endParaRPr lang="en-US" dirty="0"/>
          </a:p>
        </p:txBody>
      </p:sp>
      <p:sp>
        <p:nvSpPr>
          <p:cNvPr id="10" name="Picture Placeholder 9">
            <a:extLst>
              <a:ext uri="{FF2B5EF4-FFF2-40B4-BE49-F238E27FC236}">
                <a16:creationId xmlns:a16="http://schemas.microsoft.com/office/drawing/2014/main" id="{D7CB7B85-9C70-9CFB-CBD9-830C2C36D910}"/>
              </a:ext>
            </a:extLst>
          </p:cNvPr>
          <p:cNvSpPr>
            <a:spLocks noGrp="1"/>
          </p:cNvSpPr>
          <p:nvPr>
            <p:ph type="pic" sz="quarter" idx="10"/>
          </p:nvPr>
        </p:nvSpPr>
        <p:spPr/>
        <p:txBody>
          <a:bodyPr/>
          <a:lstStyle/>
          <a:p>
            <a:endParaRPr lang="en-US"/>
          </a:p>
        </p:txBody>
      </p:sp>
      <p:sp>
        <p:nvSpPr>
          <p:cNvPr id="5" name="Text Placeholder 4">
            <a:extLst>
              <a:ext uri="{FF2B5EF4-FFF2-40B4-BE49-F238E27FC236}">
                <a16:creationId xmlns:a16="http://schemas.microsoft.com/office/drawing/2014/main" id="{3E495E69-4618-5CAC-E58E-11092CB7FE16}"/>
              </a:ext>
            </a:extLst>
          </p:cNvPr>
          <p:cNvSpPr>
            <a:spLocks noGrp="1"/>
          </p:cNvSpPr>
          <p:nvPr>
            <p:ph type="body" idx="11"/>
          </p:nvPr>
        </p:nvSpPr>
        <p:spPr>
          <a:xfrm>
            <a:off x="704850" y="2316330"/>
            <a:ext cx="5530850" cy="677861"/>
          </a:xfrm>
        </p:spPr>
        <p:txBody>
          <a:bodyPr>
            <a:noAutofit/>
          </a:bodyPr>
          <a:lstStyle/>
          <a:p>
            <a:r>
              <a:rPr lang="en-US" sz="2400" b="1" dirty="0">
                <a:solidFill>
                  <a:schemeClr val="accent6"/>
                </a:solidFill>
              </a:rPr>
              <a:t>Northwest Ohio RDIA Data Collection &amp; Ongoing Regional Efforts</a:t>
            </a:r>
          </a:p>
        </p:txBody>
      </p:sp>
      <p:sp>
        <p:nvSpPr>
          <p:cNvPr id="7" name="Slide Number Placeholder 6">
            <a:extLst>
              <a:ext uri="{FF2B5EF4-FFF2-40B4-BE49-F238E27FC236}">
                <a16:creationId xmlns:a16="http://schemas.microsoft.com/office/drawing/2014/main" id="{17334242-B2CC-D45C-7BEC-CE8F16522B2D}"/>
              </a:ext>
            </a:extLst>
          </p:cNvPr>
          <p:cNvSpPr>
            <a:spLocks noGrp="1"/>
          </p:cNvSpPr>
          <p:nvPr>
            <p:ph type="sldNum" sz="quarter" idx="14"/>
          </p:nvPr>
        </p:nvSpPr>
        <p:spPr/>
        <p:txBody>
          <a:bodyPr/>
          <a:lstStyle/>
          <a:p>
            <a:fld id="{A5D574CE-C4BB-BE48-B6BD-49297EFA31EB}" type="slidenum">
              <a:rPr lang="en-US" smtClean="0"/>
              <a:pPr/>
              <a:t>37</a:t>
            </a:fld>
            <a:endParaRPr lang="en-US"/>
          </a:p>
        </p:txBody>
      </p:sp>
      <p:pic>
        <p:nvPicPr>
          <p:cNvPr id="9" name="Picture 8" descr="A qr code with a white background&#10;&#10;Description automatically generated">
            <a:extLst>
              <a:ext uri="{FF2B5EF4-FFF2-40B4-BE49-F238E27FC236}">
                <a16:creationId xmlns:a16="http://schemas.microsoft.com/office/drawing/2014/main" id="{F2550D43-5DD9-2CF0-9551-A84AB895E946}"/>
              </a:ext>
            </a:extLst>
          </p:cNvPr>
          <p:cNvPicPr>
            <a:picLocks noChangeAspect="1"/>
          </p:cNvPicPr>
          <p:nvPr/>
        </p:nvPicPr>
        <p:blipFill>
          <a:blip r:embed="rId3"/>
          <a:stretch>
            <a:fillRect/>
          </a:stretch>
        </p:blipFill>
        <p:spPr>
          <a:xfrm>
            <a:off x="6592642" y="446009"/>
            <a:ext cx="5096365" cy="5096365"/>
          </a:xfrm>
          <a:prstGeom prst="rect">
            <a:avLst/>
          </a:prstGeom>
        </p:spPr>
      </p:pic>
    </p:spTree>
    <p:extLst>
      <p:ext uri="{BB962C8B-B14F-4D97-AF65-F5344CB8AC3E}">
        <p14:creationId xmlns:p14="http://schemas.microsoft.com/office/powerpoint/2010/main" val="3457749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EA3494A-F0AE-F796-A5CD-1B2878BFC3CB}"/>
              </a:ext>
            </a:extLst>
          </p:cNvPr>
          <p:cNvSpPr>
            <a:spLocks noGrp="1"/>
          </p:cNvSpPr>
          <p:nvPr>
            <p:ph type="title"/>
          </p:nvPr>
        </p:nvSpPr>
        <p:spPr>
          <a:xfrm>
            <a:off x="704851" y="686680"/>
            <a:ext cx="11029949" cy="677861"/>
          </a:xfrm>
        </p:spPr>
        <p:txBody>
          <a:bodyPr>
            <a:normAutofit fontScale="90000"/>
          </a:bodyPr>
          <a:lstStyle/>
          <a:p>
            <a:r>
              <a:rPr lang="en-US" dirty="0"/>
              <a:t>Overview of the Data in Today’s Presentation </a:t>
            </a:r>
          </a:p>
        </p:txBody>
      </p:sp>
      <p:sp>
        <p:nvSpPr>
          <p:cNvPr id="7" name="Slide Number Placeholder 6">
            <a:extLst>
              <a:ext uri="{FF2B5EF4-FFF2-40B4-BE49-F238E27FC236}">
                <a16:creationId xmlns:a16="http://schemas.microsoft.com/office/drawing/2014/main" id="{D51B9526-E498-BD92-25F2-888A878FDADE}"/>
              </a:ext>
            </a:extLst>
          </p:cNvPr>
          <p:cNvSpPr>
            <a:spLocks noGrp="1"/>
          </p:cNvSpPr>
          <p:nvPr>
            <p:ph type="sldNum" sz="quarter" idx="15"/>
          </p:nvPr>
        </p:nvSpPr>
        <p:spPr/>
        <p:txBody>
          <a:bodyPr/>
          <a:lstStyle/>
          <a:p>
            <a:fld id="{A5D574CE-C4BB-BE48-B6BD-49297EFA31EB}" type="slidenum">
              <a:rPr lang="en-US" smtClean="0"/>
              <a:pPr/>
              <a:t>4</a:t>
            </a:fld>
            <a:endParaRPr lang="en-US"/>
          </a:p>
        </p:txBody>
      </p:sp>
      <p:sp>
        <p:nvSpPr>
          <p:cNvPr id="14" name="Text Placeholder 13">
            <a:extLst>
              <a:ext uri="{FF2B5EF4-FFF2-40B4-BE49-F238E27FC236}">
                <a16:creationId xmlns:a16="http://schemas.microsoft.com/office/drawing/2014/main" id="{B1CF4630-84B7-F8AA-C434-C0FC30B803D1}"/>
              </a:ext>
            </a:extLst>
          </p:cNvPr>
          <p:cNvSpPr txBox="1">
            <a:spLocks noGrp="1"/>
          </p:cNvSpPr>
          <p:nvPr>
            <p:ph type="body" idx="1"/>
          </p:nvPr>
        </p:nvSpPr>
        <p:spPr>
          <a:xfrm>
            <a:off x="887376" y="2005121"/>
            <a:ext cx="7723224" cy="370870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E7E6E6">
                    <a:lumMod val="25000"/>
                  </a:srgbClr>
                </a:solidFill>
                <a:effectLst/>
                <a:uLnTx/>
                <a:uFillTx/>
                <a:ea typeface="Helvetica Neue Medium" panose="02000503000000020004" pitchFamily="2" charset="0"/>
                <a:cs typeface="Arial" panose="020B0604020202020204" pitchFamily="34" charset="0"/>
              </a:rPr>
              <a:t>Most of the information in today’s presentation comes from the following publicly available sources: </a:t>
            </a:r>
          </a:p>
          <a:p>
            <a:pPr marL="8001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E7E6E6">
                    <a:lumMod val="25000"/>
                  </a:srgbClr>
                </a:solidFill>
                <a:effectLst/>
                <a:uLnTx/>
                <a:uFillTx/>
                <a:ea typeface="Helvetica Neue Medium" panose="02000503000000020004" pitchFamily="2" charset="0"/>
                <a:cs typeface="Arial" panose="020B0604020202020204" pitchFamily="34" charset="0"/>
              </a:rPr>
              <a:t>Bureau of Labor Statistics (BLS)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E7E6E6">
                    <a:lumMod val="25000"/>
                  </a:srgbClr>
                </a:solidFill>
                <a:effectLst/>
                <a:uLnTx/>
                <a:uFillTx/>
                <a:ea typeface="Helvetica Neue Medium" panose="02000503000000020004" pitchFamily="2" charset="0"/>
                <a:cs typeface="Arial" panose="020B0604020202020204" pitchFamily="34" charset="0"/>
              </a:rPr>
              <a:t>U.S. Census and American Community Survey (ACS)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E7E6E6">
                    <a:lumMod val="25000"/>
                  </a:srgbClr>
                </a:solidFill>
                <a:effectLst/>
                <a:uLnTx/>
                <a:uFillTx/>
                <a:ea typeface="Helvetica Neue Medium" panose="02000503000000020004" pitchFamily="2" charset="0"/>
                <a:cs typeface="Arial" panose="020B0604020202020204" pitchFamily="34" charset="0"/>
              </a:rPr>
              <a:t>Bureau of Economic Analysis (BEA)</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E7E6E6">
                    <a:lumMod val="25000"/>
                  </a:srgbClr>
                </a:solidFill>
                <a:effectLst/>
                <a:uLnTx/>
                <a:uFillTx/>
                <a:ea typeface="Helvetica Neue Medium" panose="02000503000000020004" pitchFamily="2" charset="0"/>
                <a:cs typeface="Arial" panose="020B0604020202020204" pitchFamily="34" charset="0"/>
              </a:rPr>
              <a:t>Federal Reserve Banks of St. Louis and Atlanta</a:t>
            </a:r>
          </a:p>
          <a:p>
            <a:pPr marL="8001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E7E6E6">
                    <a:lumMod val="25000"/>
                  </a:srgbClr>
                </a:solidFill>
                <a:effectLst/>
                <a:uLnTx/>
                <a:uFillTx/>
                <a:ea typeface="Helvetica Neue Medium" panose="02000503000000020004" pitchFamily="2" charset="0"/>
                <a:cs typeface="Arial" panose="020B0604020202020204" pitchFamily="34" charset="0"/>
              </a:rPr>
              <a:t>Ohio Labor Market Information (LMI)</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E7E6E6">
                    <a:lumMod val="25000"/>
                  </a:srgbClr>
                </a:solidFill>
                <a:effectLst/>
                <a:uLnTx/>
                <a:uFillTx/>
                <a:ea typeface="Helvetica Neue Medium" panose="02000503000000020004" pitchFamily="2" charset="0"/>
                <a:cs typeface="Arial" panose="020B0604020202020204" pitchFamily="34" charset="0"/>
              </a:rPr>
              <a:t>Additionally, the presentation contains information that comes from CRD’s subscription to the following data providers:</a:t>
            </a:r>
          </a:p>
        </p:txBody>
      </p:sp>
      <p:pic>
        <p:nvPicPr>
          <p:cNvPr id="16" name="Picture 15">
            <a:extLst>
              <a:ext uri="{FF2B5EF4-FFF2-40B4-BE49-F238E27FC236}">
                <a16:creationId xmlns:a16="http://schemas.microsoft.com/office/drawing/2014/main" id="{B6D3E4C2-3A13-ED7E-68A8-2008172D72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08542" y="1697155"/>
            <a:ext cx="3026258" cy="913389"/>
          </a:xfrm>
          <a:prstGeom prst="rect">
            <a:avLst/>
          </a:prstGeom>
        </p:spPr>
      </p:pic>
      <p:pic>
        <p:nvPicPr>
          <p:cNvPr id="17" name="Picture 16">
            <a:extLst>
              <a:ext uri="{FF2B5EF4-FFF2-40B4-BE49-F238E27FC236}">
                <a16:creationId xmlns:a16="http://schemas.microsoft.com/office/drawing/2014/main" id="{3205F57F-825A-FCC3-0726-A260AB4FB3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30192" y="4194873"/>
            <a:ext cx="2782957" cy="633171"/>
          </a:xfrm>
          <a:prstGeom prst="rect">
            <a:avLst/>
          </a:prstGeom>
        </p:spPr>
      </p:pic>
      <p:pic>
        <p:nvPicPr>
          <p:cNvPr id="5" name="Picture 4">
            <a:extLst>
              <a:ext uri="{FF2B5EF4-FFF2-40B4-BE49-F238E27FC236}">
                <a16:creationId xmlns:a16="http://schemas.microsoft.com/office/drawing/2014/main" id="{CA134694-AA4B-2DD8-0557-B7CC31C4C085}"/>
              </a:ext>
            </a:extLst>
          </p:cNvPr>
          <p:cNvPicPr>
            <a:picLocks noChangeAspect="1"/>
          </p:cNvPicPr>
          <p:nvPr/>
        </p:nvPicPr>
        <p:blipFill>
          <a:blip r:embed="rId5"/>
          <a:stretch>
            <a:fillRect/>
          </a:stretch>
        </p:blipFill>
        <p:spPr>
          <a:xfrm>
            <a:off x="9189641" y="2920153"/>
            <a:ext cx="2428875" cy="733425"/>
          </a:xfrm>
          <a:prstGeom prst="rect">
            <a:avLst/>
          </a:prstGeom>
        </p:spPr>
      </p:pic>
    </p:spTree>
    <p:extLst>
      <p:ext uri="{BB962C8B-B14F-4D97-AF65-F5344CB8AC3E}">
        <p14:creationId xmlns:p14="http://schemas.microsoft.com/office/powerpoint/2010/main" val="2188589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8CC61-C917-3745-8ADD-15C1043FFA75}"/>
              </a:ext>
            </a:extLst>
          </p:cNvPr>
          <p:cNvSpPr>
            <a:spLocks noGrp="1"/>
          </p:cNvSpPr>
          <p:nvPr>
            <p:ph type="title"/>
          </p:nvPr>
        </p:nvSpPr>
        <p:spPr>
          <a:xfrm>
            <a:off x="6477000" y="3689033"/>
            <a:ext cx="5273261" cy="677861"/>
          </a:xfrm>
        </p:spPr>
        <p:txBody>
          <a:bodyPr>
            <a:noAutofit/>
          </a:bodyPr>
          <a:lstStyle/>
          <a:p>
            <a:pPr>
              <a:lnSpc>
                <a:spcPct val="100000"/>
              </a:lnSpc>
            </a:pPr>
            <a:r>
              <a:rPr lang="en-US" dirty="0"/>
              <a:t>Regional Economic </a:t>
            </a:r>
            <a:r>
              <a:rPr lang="en-US" i="1" dirty="0"/>
              <a:t>Indicators</a:t>
            </a:r>
          </a:p>
        </p:txBody>
      </p:sp>
      <p:sp>
        <p:nvSpPr>
          <p:cNvPr id="6" name="Slide Number Placeholder 5">
            <a:extLst>
              <a:ext uri="{FF2B5EF4-FFF2-40B4-BE49-F238E27FC236}">
                <a16:creationId xmlns:a16="http://schemas.microsoft.com/office/drawing/2014/main" id="{88F3CAAB-CF37-2931-2CBF-D3A327A6B013}"/>
              </a:ext>
            </a:extLst>
          </p:cNvPr>
          <p:cNvSpPr>
            <a:spLocks noGrp="1"/>
          </p:cNvSpPr>
          <p:nvPr>
            <p:ph type="sldNum" sz="quarter" idx="13"/>
          </p:nvPr>
        </p:nvSpPr>
        <p:spPr/>
        <p:txBody>
          <a:bodyPr/>
          <a:lstStyle/>
          <a:p>
            <a:fld id="{A5D574CE-C4BB-BE48-B6BD-49297EFA31EB}" type="slidenum">
              <a:rPr lang="en-US" smtClean="0"/>
              <a:pPr/>
              <a:t>5</a:t>
            </a:fld>
            <a:endParaRPr lang="en-US"/>
          </a:p>
        </p:txBody>
      </p:sp>
      <p:pic>
        <p:nvPicPr>
          <p:cNvPr id="3078" name="Picture 6">
            <a:extLst>
              <a:ext uri="{FF2B5EF4-FFF2-40B4-BE49-F238E27FC236}">
                <a16:creationId xmlns:a16="http://schemas.microsoft.com/office/drawing/2014/main" id="{B9D57EBF-70E5-98D8-8524-A97DF519560F}"/>
              </a:ext>
            </a:extLst>
          </p:cNvPr>
          <p:cNvPicPr>
            <a:picLocks noGrp="1" noChangeAspect="1" noChangeArrowheads="1"/>
          </p:cNvPicPr>
          <p:nvPr>
            <p:ph type="pic" sz="quarter" idx="10"/>
          </p:nvPr>
        </p:nvPicPr>
        <p:blipFill>
          <a:blip r:embed="rId3"/>
          <a:srcRect l="15002" r="15002"/>
          <a:stretch/>
        </p:blipFill>
        <p:spPr bwMode="auto">
          <a:prstGeom prst="flowChartAlternateProcess">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956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915C7A8-1EE5-B11A-5F00-C450B7A597C1}"/>
              </a:ext>
            </a:extLst>
          </p:cNvPr>
          <p:cNvSpPr/>
          <p:nvPr/>
        </p:nvSpPr>
        <p:spPr>
          <a:xfrm>
            <a:off x="264159" y="1696718"/>
            <a:ext cx="5516879" cy="4759996"/>
          </a:xfrm>
          <a:prstGeom prst="rect">
            <a:avLst/>
          </a:prstGeom>
          <a:solidFill>
            <a:srgbClr val="E7E7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1A7B2F-5C6A-BB42-92B1-5C2590FF09F9}"/>
              </a:ext>
            </a:extLst>
          </p:cNvPr>
          <p:cNvSpPr>
            <a:spLocks noGrp="1"/>
          </p:cNvSpPr>
          <p:nvPr>
            <p:ph type="title"/>
          </p:nvPr>
        </p:nvSpPr>
        <p:spPr>
          <a:xfrm>
            <a:off x="988963" y="301114"/>
            <a:ext cx="9861917" cy="677861"/>
          </a:xfrm>
        </p:spPr>
        <p:txBody>
          <a:bodyPr>
            <a:noAutofit/>
          </a:bodyPr>
          <a:lstStyle/>
          <a:p>
            <a:pPr>
              <a:lnSpc>
                <a:spcPct val="100000"/>
              </a:lnSpc>
            </a:pPr>
            <a:r>
              <a:rPr lang="en-US" sz="3600" dirty="0"/>
              <a:t>State of Ohio Job Growth by County</a:t>
            </a:r>
          </a:p>
        </p:txBody>
      </p:sp>
      <p:sp>
        <p:nvSpPr>
          <p:cNvPr id="11" name="Text Placeholder 10">
            <a:extLst>
              <a:ext uri="{FF2B5EF4-FFF2-40B4-BE49-F238E27FC236}">
                <a16:creationId xmlns:a16="http://schemas.microsoft.com/office/drawing/2014/main" id="{886465E5-F63F-1B66-33C7-C0962B3A50BE}"/>
              </a:ext>
            </a:extLst>
          </p:cNvPr>
          <p:cNvSpPr>
            <a:spLocks noGrp="1"/>
          </p:cNvSpPr>
          <p:nvPr>
            <p:ph type="body" sz="quarter" idx="13"/>
          </p:nvPr>
        </p:nvSpPr>
        <p:spPr>
          <a:xfrm>
            <a:off x="7300152" y="1116350"/>
            <a:ext cx="3423536" cy="420515"/>
          </a:xfrm>
        </p:spPr>
        <p:txBody>
          <a:bodyPr>
            <a:normAutofit/>
          </a:bodyPr>
          <a:lstStyle/>
          <a:p>
            <a:r>
              <a:rPr lang="en-US" dirty="0"/>
              <a:t>Total by County (2019-2023)</a:t>
            </a:r>
          </a:p>
        </p:txBody>
      </p:sp>
      <p:sp>
        <p:nvSpPr>
          <p:cNvPr id="7" name="Slide Number Placeholder 6">
            <a:extLst>
              <a:ext uri="{FF2B5EF4-FFF2-40B4-BE49-F238E27FC236}">
                <a16:creationId xmlns:a16="http://schemas.microsoft.com/office/drawing/2014/main" id="{3F1245ED-EE46-2F19-B1DA-83AB8E126935}"/>
              </a:ext>
            </a:extLst>
          </p:cNvPr>
          <p:cNvSpPr>
            <a:spLocks noGrp="1"/>
          </p:cNvSpPr>
          <p:nvPr>
            <p:ph type="sldNum" sz="quarter" idx="17"/>
          </p:nvPr>
        </p:nvSpPr>
        <p:spPr/>
        <p:txBody>
          <a:bodyPr/>
          <a:lstStyle/>
          <a:p>
            <a:fld id="{A5D574CE-C4BB-BE48-B6BD-49297EFA31EB}" type="slidenum">
              <a:rPr lang="en-US" smtClean="0"/>
              <a:pPr/>
              <a:t>6</a:t>
            </a:fld>
            <a:endParaRPr lang="en-US"/>
          </a:p>
        </p:txBody>
      </p:sp>
      <p:pic>
        <p:nvPicPr>
          <p:cNvPr id="15" name="Picture Placeholder 14" descr="A map of ohio with different colored squares&#10;&#10;Description automatically generated">
            <a:extLst>
              <a:ext uri="{FF2B5EF4-FFF2-40B4-BE49-F238E27FC236}">
                <a16:creationId xmlns:a16="http://schemas.microsoft.com/office/drawing/2014/main" id="{426E3868-BD5B-9BAD-F23A-639138E57A3F}"/>
              </a:ext>
            </a:extLst>
          </p:cNvPr>
          <p:cNvPicPr>
            <a:picLocks noGrp="1" noChangeAspect="1"/>
          </p:cNvPicPr>
          <p:nvPr>
            <p:ph type="pic" sz="quarter" idx="14"/>
          </p:nvPr>
        </p:nvPicPr>
        <p:blipFill rotWithShape="1">
          <a:blip r:embed="rId3"/>
          <a:srcRect l="6507" t="1998" r="5869" b="-1"/>
          <a:stretch/>
        </p:blipFill>
        <p:spPr>
          <a:xfrm>
            <a:off x="6096000" y="1674240"/>
            <a:ext cx="5831841" cy="4782474"/>
          </a:xfrm>
          <a:prstGeom prst="rect">
            <a:avLst/>
          </a:prstGeom>
        </p:spPr>
      </p:pic>
      <p:pic>
        <p:nvPicPr>
          <p:cNvPr id="9" name="Picture 8">
            <a:extLst>
              <a:ext uri="{FF2B5EF4-FFF2-40B4-BE49-F238E27FC236}">
                <a16:creationId xmlns:a16="http://schemas.microsoft.com/office/drawing/2014/main" id="{AC3F5241-D5A8-1C43-1994-6C0B8DF635D3}"/>
              </a:ext>
            </a:extLst>
          </p:cNvPr>
          <p:cNvPicPr>
            <a:picLocks noChangeAspect="1"/>
          </p:cNvPicPr>
          <p:nvPr/>
        </p:nvPicPr>
        <p:blipFill rotWithShape="1">
          <a:blip r:embed="rId4"/>
          <a:srcRect l="-2166" t="-2321" r="14034"/>
          <a:stretch/>
        </p:blipFill>
        <p:spPr>
          <a:xfrm>
            <a:off x="452119" y="1612628"/>
            <a:ext cx="5069840" cy="4844086"/>
          </a:xfrm>
          <a:prstGeom prst="rect">
            <a:avLst/>
          </a:prstGeom>
        </p:spPr>
      </p:pic>
      <p:sp>
        <p:nvSpPr>
          <p:cNvPr id="13" name="Text Placeholder 10">
            <a:extLst>
              <a:ext uri="{FF2B5EF4-FFF2-40B4-BE49-F238E27FC236}">
                <a16:creationId xmlns:a16="http://schemas.microsoft.com/office/drawing/2014/main" id="{070CAD5E-78FB-CCEF-DBC1-45BB4C7E02A4}"/>
              </a:ext>
            </a:extLst>
          </p:cNvPr>
          <p:cNvSpPr txBox="1">
            <a:spLocks/>
          </p:cNvSpPr>
          <p:nvPr/>
        </p:nvSpPr>
        <p:spPr>
          <a:xfrm>
            <a:off x="846723" y="1192113"/>
            <a:ext cx="4539186" cy="4205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bg2"/>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Total by County (2018-2022)</a:t>
            </a:r>
          </a:p>
        </p:txBody>
      </p:sp>
    </p:spTree>
    <p:extLst>
      <p:ext uri="{BB962C8B-B14F-4D97-AF65-F5344CB8AC3E}">
        <p14:creationId xmlns:p14="http://schemas.microsoft.com/office/powerpoint/2010/main" val="843986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9E41713-FCF8-894A-B5B6-FC2C0103D1F6}"/>
              </a:ext>
            </a:extLst>
          </p:cNvPr>
          <p:cNvSpPr>
            <a:spLocks noGrp="1"/>
          </p:cNvSpPr>
          <p:nvPr>
            <p:ph type="body" sz="quarter" idx="10"/>
          </p:nvPr>
        </p:nvSpPr>
        <p:spPr>
          <a:xfrm>
            <a:off x="736603" y="3348195"/>
            <a:ext cx="3753254" cy="2895362"/>
          </a:xfrm>
        </p:spPr>
        <p:txBody>
          <a:bodyPr>
            <a:noAutofit/>
          </a:bodyPr>
          <a:lstStyle/>
          <a:p>
            <a:pPr marL="457200" indent="-457200">
              <a:lnSpc>
                <a:spcPct val="150000"/>
              </a:lnSpc>
              <a:buFont typeface="Courier New" panose="02070309020205020404" pitchFamily="49" charset="0"/>
              <a:buAutoNum type="arabicPeriod"/>
            </a:pPr>
            <a:r>
              <a:rPr lang="en-US" sz="2000" dirty="0">
                <a:solidFill>
                  <a:schemeClr val="bg2">
                    <a:lumMod val="25000"/>
                  </a:schemeClr>
                </a:solidFill>
                <a:latin typeface="Bahnschrift SemiBold Condensed"/>
              </a:rPr>
              <a:t>Wood (5,269; 7.06%)</a:t>
            </a:r>
          </a:p>
          <a:p>
            <a:pPr marL="457200" indent="-457200">
              <a:lnSpc>
                <a:spcPct val="150000"/>
              </a:lnSpc>
              <a:buFont typeface="Courier New" panose="02070309020205020404" pitchFamily="49" charset="0"/>
              <a:buAutoNum type="arabicPeriod"/>
            </a:pPr>
            <a:r>
              <a:rPr lang="en-US" sz="2000" dirty="0">
                <a:solidFill>
                  <a:schemeClr val="bg2">
                    <a:lumMod val="25000"/>
                  </a:schemeClr>
                </a:solidFill>
                <a:latin typeface="Bahnschrift SemiBold Condensed"/>
              </a:rPr>
              <a:t>Madison (5,126; 26.01%)</a:t>
            </a:r>
          </a:p>
          <a:p>
            <a:pPr marL="457200" indent="-457200">
              <a:lnSpc>
                <a:spcPct val="150000"/>
              </a:lnSpc>
              <a:buAutoNum type="arabicPeriod"/>
            </a:pPr>
            <a:r>
              <a:rPr lang="en-US" sz="2000" dirty="0">
                <a:solidFill>
                  <a:schemeClr val="bg2">
                    <a:lumMod val="25000"/>
                  </a:schemeClr>
                </a:solidFill>
                <a:latin typeface="Bahnschrift SemiBold Condensed"/>
              </a:rPr>
              <a:t>Licking (4,869; 6.69%)</a:t>
            </a:r>
          </a:p>
          <a:p>
            <a:pPr marL="457200" indent="-457200">
              <a:lnSpc>
                <a:spcPct val="150000"/>
              </a:lnSpc>
              <a:buAutoNum type="arabicPeriod"/>
            </a:pPr>
            <a:r>
              <a:rPr lang="en-US" sz="2000" dirty="0">
                <a:solidFill>
                  <a:schemeClr val="bg2">
                    <a:lumMod val="25000"/>
                  </a:schemeClr>
                </a:solidFill>
                <a:latin typeface="Bahnschrift SemiBold Condensed"/>
              </a:rPr>
              <a:t>Warren (3,976; 3.7%)</a:t>
            </a:r>
          </a:p>
          <a:p>
            <a:pPr marL="457200" indent="-457200">
              <a:lnSpc>
                <a:spcPct val="150000"/>
              </a:lnSpc>
              <a:buAutoNum type="arabicPeriod"/>
            </a:pPr>
            <a:r>
              <a:rPr lang="en-US" sz="2000" dirty="0">
                <a:solidFill>
                  <a:schemeClr val="bg2">
                    <a:lumMod val="25000"/>
                  </a:schemeClr>
                </a:solidFill>
                <a:latin typeface="Bahnschrift SemiBold Condensed"/>
              </a:rPr>
              <a:t>Delaware (3,573; 3.52%)</a:t>
            </a:r>
          </a:p>
          <a:p>
            <a:pPr marL="0" indent="0">
              <a:lnSpc>
                <a:spcPct val="150000"/>
              </a:lnSpc>
              <a:buNone/>
            </a:pPr>
            <a:endParaRPr lang="en-US" sz="1800" b="1" dirty="0"/>
          </a:p>
        </p:txBody>
      </p:sp>
      <p:sp>
        <p:nvSpPr>
          <p:cNvPr id="10" name="Text Placeholder 9">
            <a:extLst>
              <a:ext uri="{FF2B5EF4-FFF2-40B4-BE49-F238E27FC236}">
                <a16:creationId xmlns:a16="http://schemas.microsoft.com/office/drawing/2014/main" id="{162D8F84-A889-30B0-12F1-5E0A73C4AA19}"/>
              </a:ext>
            </a:extLst>
          </p:cNvPr>
          <p:cNvSpPr>
            <a:spLocks noGrp="1"/>
          </p:cNvSpPr>
          <p:nvPr>
            <p:ph type="body" idx="1"/>
          </p:nvPr>
        </p:nvSpPr>
        <p:spPr>
          <a:xfrm>
            <a:off x="369203" y="2735221"/>
            <a:ext cx="4328882" cy="420515"/>
          </a:xfrm>
        </p:spPr>
        <p:txBody>
          <a:bodyPr>
            <a:normAutofit/>
          </a:bodyPr>
          <a:lstStyle/>
          <a:p>
            <a:r>
              <a:rPr lang="en-US" sz="2000" dirty="0"/>
              <a:t>TOP COUNTIES WITH JOB GAINS</a:t>
            </a:r>
          </a:p>
        </p:txBody>
      </p:sp>
      <p:sp>
        <p:nvSpPr>
          <p:cNvPr id="2" name="Title 1">
            <a:extLst>
              <a:ext uri="{FF2B5EF4-FFF2-40B4-BE49-F238E27FC236}">
                <a16:creationId xmlns:a16="http://schemas.microsoft.com/office/drawing/2014/main" id="{AF1A7B2F-5C6A-BB42-92B1-5C2590FF09F9}"/>
              </a:ext>
            </a:extLst>
          </p:cNvPr>
          <p:cNvSpPr>
            <a:spLocks noGrp="1"/>
          </p:cNvSpPr>
          <p:nvPr>
            <p:ph type="title"/>
          </p:nvPr>
        </p:nvSpPr>
        <p:spPr>
          <a:xfrm>
            <a:off x="369203" y="1153570"/>
            <a:ext cx="4120653" cy="677861"/>
          </a:xfrm>
        </p:spPr>
        <p:txBody>
          <a:bodyPr>
            <a:noAutofit/>
          </a:bodyPr>
          <a:lstStyle/>
          <a:p>
            <a:pPr>
              <a:lnSpc>
                <a:spcPct val="100000"/>
              </a:lnSpc>
            </a:pPr>
            <a:r>
              <a:rPr lang="en-US" sz="3600" dirty="0"/>
              <a:t>State of Ohio Job Growth by County</a:t>
            </a:r>
          </a:p>
        </p:txBody>
      </p:sp>
      <p:sp>
        <p:nvSpPr>
          <p:cNvPr id="11" name="Text Placeholder 10">
            <a:extLst>
              <a:ext uri="{FF2B5EF4-FFF2-40B4-BE49-F238E27FC236}">
                <a16:creationId xmlns:a16="http://schemas.microsoft.com/office/drawing/2014/main" id="{886465E5-F63F-1B66-33C7-C0962B3A50BE}"/>
              </a:ext>
            </a:extLst>
          </p:cNvPr>
          <p:cNvSpPr>
            <a:spLocks noGrp="1"/>
          </p:cNvSpPr>
          <p:nvPr>
            <p:ph type="body" sz="quarter" idx="13"/>
          </p:nvPr>
        </p:nvSpPr>
        <p:spPr>
          <a:xfrm>
            <a:off x="369203" y="2218476"/>
            <a:ext cx="3423536" cy="420515"/>
          </a:xfrm>
        </p:spPr>
        <p:txBody>
          <a:bodyPr>
            <a:normAutofit/>
          </a:bodyPr>
          <a:lstStyle/>
          <a:p>
            <a:r>
              <a:rPr lang="en-US" dirty="0"/>
              <a:t>Total by County (2019-2023)</a:t>
            </a:r>
          </a:p>
        </p:txBody>
      </p:sp>
      <p:sp>
        <p:nvSpPr>
          <p:cNvPr id="7" name="Slide Number Placeholder 6">
            <a:extLst>
              <a:ext uri="{FF2B5EF4-FFF2-40B4-BE49-F238E27FC236}">
                <a16:creationId xmlns:a16="http://schemas.microsoft.com/office/drawing/2014/main" id="{3F1245ED-EE46-2F19-B1DA-83AB8E126935}"/>
              </a:ext>
            </a:extLst>
          </p:cNvPr>
          <p:cNvSpPr>
            <a:spLocks noGrp="1"/>
          </p:cNvSpPr>
          <p:nvPr>
            <p:ph type="sldNum" sz="quarter" idx="17"/>
          </p:nvPr>
        </p:nvSpPr>
        <p:spPr/>
        <p:txBody>
          <a:bodyPr/>
          <a:lstStyle/>
          <a:p>
            <a:fld id="{A5D574CE-C4BB-BE48-B6BD-49297EFA31EB}" type="slidenum">
              <a:rPr lang="en-US" smtClean="0"/>
              <a:pPr/>
              <a:t>7</a:t>
            </a:fld>
            <a:endParaRPr lang="en-US"/>
          </a:p>
        </p:txBody>
      </p:sp>
      <p:pic>
        <p:nvPicPr>
          <p:cNvPr id="15" name="Picture Placeholder 14" descr="A map of ohio with different colored squares&#10;&#10;Description automatically generated">
            <a:extLst>
              <a:ext uri="{FF2B5EF4-FFF2-40B4-BE49-F238E27FC236}">
                <a16:creationId xmlns:a16="http://schemas.microsoft.com/office/drawing/2014/main" id="{426E3868-BD5B-9BAD-F23A-639138E57A3F}"/>
              </a:ext>
            </a:extLst>
          </p:cNvPr>
          <p:cNvPicPr>
            <a:picLocks noGrp="1" noChangeAspect="1"/>
          </p:cNvPicPr>
          <p:nvPr>
            <p:ph type="pic" sz="quarter" idx="14"/>
          </p:nvPr>
        </p:nvPicPr>
        <p:blipFill rotWithShape="1">
          <a:blip r:embed="rId3"/>
          <a:srcRect l="6507" t="185" r="5869" b="-1"/>
          <a:stretch/>
        </p:blipFill>
        <p:spPr>
          <a:xfrm>
            <a:off x="4716856" y="416459"/>
            <a:ext cx="7296326" cy="5863472"/>
          </a:xfrm>
        </p:spPr>
      </p:pic>
    </p:spTree>
    <p:extLst>
      <p:ext uri="{BB962C8B-B14F-4D97-AF65-F5344CB8AC3E}">
        <p14:creationId xmlns:p14="http://schemas.microsoft.com/office/powerpoint/2010/main" val="3736258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9628171-6635-3CFE-180A-6DBA877ACD92}"/>
              </a:ext>
            </a:extLst>
          </p:cNvPr>
          <p:cNvSpPr/>
          <p:nvPr/>
        </p:nvSpPr>
        <p:spPr>
          <a:xfrm>
            <a:off x="340735" y="1645482"/>
            <a:ext cx="5551552" cy="4856167"/>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1A7B2F-5C6A-BB42-92B1-5C2590FF09F9}"/>
              </a:ext>
            </a:extLst>
          </p:cNvPr>
          <p:cNvSpPr>
            <a:spLocks noGrp="1"/>
          </p:cNvSpPr>
          <p:nvPr>
            <p:ph type="title"/>
          </p:nvPr>
        </p:nvSpPr>
        <p:spPr>
          <a:xfrm>
            <a:off x="721339" y="285299"/>
            <a:ext cx="10341895" cy="677861"/>
          </a:xfrm>
        </p:spPr>
        <p:txBody>
          <a:bodyPr>
            <a:noAutofit/>
          </a:bodyPr>
          <a:lstStyle/>
          <a:p>
            <a:pPr>
              <a:lnSpc>
                <a:spcPct val="100000"/>
              </a:lnSpc>
            </a:pPr>
            <a:r>
              <a:rPr lang="en-US" sz="3600" dirty="0"/>
              <a:t>Northwest Ohio Job Growth</a:t>
            </a:r>
          </a:p>
        </p:txBody>
      </p:sp>
      <p:sp>
        <p:nvSpPr>
          <p:cNvPr id="11" name="Text Placeholder 10">
            <a:extLst>
              <a:ext uri="{FF2B5EF4-FFF2-40B4-BE49-F238E27FC236}">
                <a16:creationId xmlns:a16="http://schemas.microsoft.com/office/drawing/2014/main" id="{886465E5-F63F-1B66-33C7-C0962B3A50BE}"/>
              </a:ext>
            </a:extLst>
          </p:cNvPr>
          <p:cNvSpPr>
            <a:spLocks noGrp="1"/>
          </p:cNvSpPr>
          <p:nvPr>
            <p:ph type="body" sz="quarter" idx="13"/>
          </p:nvPr>
        </p:nvSpPr>
        <p:spPr>
          <a:xfrm>
            <a:off x="6814614" y="1122322"/>
            <a:ext cx="4539186" cy="420515"/>
          </a:xfrm>
        </p:spPr>
        <p:txBody>
          <a:bodyPr>
            <a:normAutofit/>
          </a:bodyPr>
          <a:lstStyle/>
          <a:p>
            <a:r>
              <a:rPr lang="en-US" dirty="0"/>
              <a:t>Total by County (2019-2023)</a:t>
            </a:r>
          </a:p>
        </p:txBody>
      </p:sp>
      <p:sp>
        <p:nvSpPr>
          <p:cNvPr id="7" name="Slide Number Placeholder 6">
            <a:extLst>
              <a:ext uri="{FF2B5EF4-FFF2-40B4-BE49-F238E27FC236}">
                <a16:creationId xmlns:a16="http://schemas.microsoft.com/office/drawing/2014/main" id="{3F1245ED-EE46-2F19-B1DA-83AB8E126935}"/>
              </a:ext>
            </a:extLst>
          </p:cNvPr>
          <p:cNvSpPr>
            <a:spLocks noGrp="1"/>
          </p:cNvSpPr>
          <p:nvPr>
            <p:ph type="sldNum" sz="quarter" idx="17"/>
          </p:nvPr>
        </p:nvSpPr>
        <p:spPr/>
        <p:txBody>
          <a:bodyPr/>
          <a:lstStyle/>
          <a:p>
            <a:fld id="{A5D574CE-C4BB-BE48-B6BD-49297EFA31EB}" type="slidenum">
              <a:rPr lang="en-US" smtClean="0"/>
              <a:pPr/>
              <a:t>8</a:t>
            </a:fld>
            <a:endParaRPr lang="en-US"/>
          </a:p>
        </p:txBody>
      </p:sp>
      <p:pic>
        <p:nvPicPr>
          <p:cNvPr id="4" name="Picture Placeholder 8">
            <a:extLst>
              <a:ext uri="{FF2B5EF4-FFF2-40B4-BE49-F238E27FC236}">
                <a16:creationId xmlns:a16="http://schemas.microsoft.com/office/drawing/2014/main" id="{A1AEF8C1-7113-B702-C5B0-5F40E228090A}"/>
              </a:ext>
            </a:extLst>
          </p:cNvPr>
          <p:cNvPicPr>
            <a:picLocks noGrp="1" noChangeAspect="1"/>
          </p:cNvPicPr>
          <p:nvPr>
            <p:ph type="pic" sz="quarter" idx="14"/>
          </p:nvPr>
        </p:nvPicPr>
        <p:blipFill rotWithShape="1">
          <a:blip r:embed="rId3"/>
          <a:srcRect l="8938" t="630" r="9334"/>
          <a:stretch/>
        </p:blipFill>
        <p:spPr>
          <a:xfrm>
            <a:off x="6139760" y="1645482"/>
            <a:ext cx="5722295" cy="4856167"/>
          </a:xfrm>
          <a:prstGeom prst="rect">
            <a:avLst/>
          </a:prstGeom>
        </p:spPr>
      </p:pic>
      <p:pic>
        <p:nvPicPr>
          <p:cNvPr id="12" name="Picture 11">
            <a:extLst>
              <a:ext uri="{FF2B5EF4-FFF2-40B4-BE49-F238E27FC236}">
                <a16:creationId xmlns:a16="http://schemas.microsoft.com/office/drawing/2014/main" id="{03CAFA14-B080-847D-FA63-A4BABD7D3E87}"/>
              </a:ext>
            </a:extLst>
          </p:cNvPr>
          <p:cNvPicPr>
            <a:picLocks noChangeAspect="1"/>
          </p:cNvPicPr>
          <p:nvPr/>
        </p:nvPicPr>
        <p:blipFill rotWithShape="1">
          <a:blip r:embed="rId4"/>
          <a:srcRect l="4985" r="12853"/>
          <a:stretch/>
        </p:blipFill>
        <p:spPr>
          <a:xfrm>
            <a:off x="340735" y="1645482"/>
            <a:ext cx="5551552" cy="4785393"/>
          </a:xfrm>
          <a:prstGeom prst="rect">
            <a:avLst/>
          </a:prstGeom>
        </p:spPr>
      </p:pic>
      <p:sp>
        <p:nvSpPr>
          <p:cNvPr id="14" name="Text Placeholder 10">
            <a:extLst>
              <a:ext uri="{FF2B5EF4-FFF2-40B4-BE49-F238E27FC236}">
                <a16:creationId xmlns:a16="http://schemas.microsoft.com/office/drawing/2014/main" id="{1C09C583-EA2C-E9DD-ADF6-5F9053089A91}"/>
              </a:ext>
            </a:extLst>
          </p:cNvPr>
          <p:cNvSpPr txBox="1">
            <a:spLocks/>
          </p:cNvSpPr>
          <p:nvPr/>
        </p:nvSpPr>
        <p:spPr>
          <a:xfrm>
            <a:off x="925052" y="1122321"/>
            <a:ext cx="4539186" cy="4205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bg2"/>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Total by County (2018-2022)</a:t>
            </a:r>
          </a:p>
        </p:txBody>
      </p:sp>
    </p:spTree>
    <p:extLst>
      <p:ext uri="{BB962C8B-B14F-4D97-AF65-F5344CB8AC3E}">
        <p14:creationId xmlns:p14="http://schemas.microsoft.com/office/powerpoint/2010/main" val="2790054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9E41713-FCF8-894A-B5B6-FC2C0103D1F6}"/>
              </a:ext>
            </a:extLst>
          </p:cNvPr>
          <p:cNvSpPr>
            <a:spLocks noGrp="1"/>
          </p:cNvSpPr>
          <p:nvPr>
            <p:ph type="body" sz="quarter" idx="10"/>
          </p:nvPr>
        </p:nvSpPr>
        <p:spPr>
          <a:xfrm>
            <a:off x="854324" y="2633951"/>
            <a:ext cx="4980331" cy="4087523"/>
          </a:xfrm>
        </p:spPr>
        <p:txBody>
          <a:bodyPr>
            <a:noAutofit/>
          </a:bodyPr>
          <a:lstStyle/>
          <a:p>
            <a:pPr marL="457200" indent="-457200">
              <a:lnSpc>
                <a:spcPct val="150000"/>
              </a:lnSpc>
              <a:buFont typeface="Courier New" panose="02070309020205020404" pitchFamily="49" charset="0"/>
              <a:buAutoNum type="arabicPeriod"/>
            </a:pPr>
            <a:r>
              <a:rPr lang="en-US" sz="2000" dirty="0">
                <a:solidFill>
                  <a:schemeClr val="bg2">
                    <a:lumMod val="25000"/>
                  </a:schemeClr>
                </a:solidFill>
                <a:latin typeface="Bahnschrift SemiBold Condensed"/>
              </a:rPr>
              <a:t>Wood (5,269; 7.06%)</a:t>
            </a:r>
          </a:p>
          <a:p>
            <a:pPr marL="457200" indent="-457200">
              <a:lnSpc>
                <a:spcPct val="150000"/>
              </a:lnSpc>
              <a:buFont typeface="Courier New" panose="02070309020205020404" pitchFamily="49" charset="0"/>
              <a:buAutoNum type="arabicPeriod"/>
            </a:pPr>
            <a:r>
              <a:rPr lang="en-US" sz="2000" dirty="0">
                <a:solidFill>
                  <a:schemeClr val="bg2">
                    <a:lumMod val="25000"/>
                  </a:schemeClr>
                </a:solidFill>
                <a:latin typeface="Bahnschrift SemiBold Condensed"/>
              </a:rPr>
              <a:t>Madison (5,126; 26.01%)</a:t>
            </a:r>
          </a:p>
          <a:p>
            <a:pPr marL="457200" indent="-457200">
              <a:lnSpc>
                <a:spcPct val="150000"/>
              </a:lnSpc>
              <a:buAutoNum type="arabicPeriod"/>
            </a:pPr>
            <a:r>
              <a:rPr lang="en-US" sz="2000" dirty="0">
                <a:solidFill>
                  <a:schemeClr val="bg2">
                    <a:lumMod val="25000"/>
                  </a:schemeClr>
                </a:solidFill>
                <a:latin typeface="Bahnschrift SemiBold Condensed"/>
              </a:rPr>
              <a:t>Delaware (3,573; 3.52%)</a:t>
            </a:r>
          </a:p>
          <a:p>
            <a:pPr marL="457200" indent="-457200">
              <a:lnSpc>
                <a:spcPct val="150000"/>
              </a:lnSpc>
              <a:buAutoNum type="arabicPeriod"/>
            </a:pPr>
            <a:r>
              <a:rPr lang="en-US" sz="2000" dirty="0">
                <a:solidFill>
                  <a:schemeClr val="bg2">
                    <a:lumMod val="25000"/>
                  </a:schemeClr>
                </a:solidFill>
                <a:latin typeface="Bahnschrift SemiBold Condensed"/>
              </a:rPr>
              <a:t>Union (359; .99%)</a:t>
            </a:r>
          </a:p>
          <a:p>
            <a:pPr marL="457200" indent="-457200">
              <a:lnSpc>
                <a:spcPct val="150000"/>
              </a:lnSpc>
              <a:buAutoNum type="arabicPeriod"/>
            </a:pPr>
            <a:r>
              <a:rPr lang="en-US" sz="2000" dirty="0">
                <a:solidFill>
                  <a:schemeClr val="bg2">
                    <a:lumMod val="25000"/>
                  </a:schemeClr>
                </a:solidFill>
                <a:latin typeface="Bahnschrift SemiBold Condensed"/>
              </a:rPr>
              <a:t>Putnam (295; 2.21%)</a:t>
            </a:r>
          </a:p>
          <a:p>
            <a:pPr marL="457200" indent="-457200">
              <a:lnSpc>
                <a:spcPct val="150000"/>
              </a:lnSpc>
              <a:buAutoNum type="arabicPeriod"/>
            </a:pPr>
            <a:r>
              <a:rPr lang="en-US" sz="2000" dirty="0">
                <a:solidFill>
                  <a:schemeClr val="bg2">
                    <a:lumMod val="25000"/>
                  </a:schemeClr>
                </a:solidFill>
                <a:latin typeface="Bahnschrift SemiBold Condensed"/>
              </a:rPr>
              <a:t>Wyandot (259; 2.4%)</a:t>
            </a:r>
          </a:p>
          <a:p>
            <a:pPr marL="457200" indent="-457200">
              <a:lnSpc>
                <a:spcPct val="150000"/>
              </a:lnSpc>
              <a:buAutoNum type="arabicPeriod"/>
            </a:pPr>
            <a:r>
              <a:rPr lang="en-US" sz="2000" dirty="0">
                <a:solidFill>
                  <a:schemeClr val="bg2">
                    <a:lumMod val="25000"/>
                  </a:schemeClr>
                </a:solidFill>
                <a:latin typeface="Bahnschrift SemiBold Condensed"/>
              </a:rPr>
              <a:t>Logan (161; .76%)</a:t>
            </a:r>
          </a:p>
          <a:p>
            <a:pPr marL="0" indent="0">
              <a:lnSpc>
                <a:spcPct val="150000"/>
              </a:lnSpc>
              <a:buNone/>
            </a:pPr>
            <a:endParaRPr lang="en-US" sz="1800" b="1" dirty="0"/>
          </a:p>
        </p:txBody>
      </p:sp>
      <p:sp>
        <p:nvSpPr>
          <p:cNvPr id="10" name="Text Placeholder 9">
            <a:extLst>
              <a:ext uri="{FF2B5EF4-FFF2-40B4-BE49-F238E27FC236}">
                <a16:creationId xmlns:a16="http://schemas.microsoft.com/office/drawing/2014/main" id="{162D8F84-A889-30B0-12F1-5E0A73C4AA19}"/>
              </a:ext>
            </a:extLst>
          </p:cNvPr>
          <p:cNvSpPr>
            <a:spLocks noGrp="1"/>
          </p:cNvSpPr>
          <p:nvPr>
            <p:ph type="body" idx="1"/>
          </p:nvPr>
        </p:nvSpPr>
        <p:spPr>
          <a:xfrm>
            <a:off x="478505" y="2151867"/>
            <a:ext cx="4383208" cy="420515"/>
          </a:xfrm>
        </p:spPr>
        <p:txBody>
          <a:bodyPr>
            <a:normAutofit/>
          </a:bodyPr>
          <a:lstStyle/>
          <a:p>
            <a:r>
              <a:rPr lang="en-US" sz="2000" dirty="0"/>
              <a:t>TOP COUNTIES WITH JOB GAINS</a:t>
            </a:r>
          </a:p>
        </p:txBody>
      </p:sp>
      <p:sp>
        <p:nvSpPr>
          <p:cNvPr id="2" name="Title 1">
            <a:extLst>
              <a:ext uri="{FF2B5EF4-FFF2-40B4-BE49-F238E27FC236}">
                <a16:creationId xmlns:a16="http://schemas.microsoft.com/office/drawing/2014/main" id="{AF1A7B2F-5C6A-BB42-92B1-5C2590FF09F9}"/>
              </a:ext>
            </a:extLst>
          </p:cNvPr>
          <p:cNvSpPr>
            <a:spLocks noGrp="1"/>
          </p:cNvSpPr>
          <p:nvPr>
            <p:ph type="title"/>
          </p:nvPr>
        </p:nvSpPr>
        <p:spPr>
          <a:xfrm>
            <a:off x="478505" y="665924"/>
            <a:ext cx="3749463" cy="677861"/>
          </a:xfrm>
        </p:spPr>
        <p:txBody>
          <a:bodyPr>
            <a:noAutofit/>
          </a:bodyPr>
          <a:lstStyle/>
          <a:p>
            <a:pPr>
              <a:lnSpc>
                <a:spcPct val="100000"/>
              </a:lnSpc>
            </a:pPr>
            <a:r>
              <a:rPr lang="en-US" sz="3600" dirty="0"/>
              <a:t>Northwest Ohio </a:t>
            </a:r>
            <a:br>
              <a:rPr lang="en-US" sz="3600" dirty="0"/>
            </a:br>
            <a:r>
              <a:rPr lang="en-US" sz="3600" dirty="0"/>
              <a:t>Job Growth</a:t>
            </a:r>
          </a:p>
        </p:txBody>
      </p:sp>
      <p:sp>
        <p:nvSpPr>
          <p:cNvPr id="11" name="Text Placeholder 10">
            <a:extLst>
              <a:ext uri="{FF2B5EF4-FFF2-40B4-BE49-F238E27FC236}">
                <a16:creationId xmlns:a16="http://schemas.microsoft.com/office/drawing/2014/main" id="{886465E5-F63F-1B66-33C7-C0962B3A50BE}"/>
              </a:ext>
            </a:extLst>
          </p:cNvPr>
          <p:cNvSpPr>
            <a:spLocks noGrp="1"/>
          </p:cNvSpPr>
          <p:nvPr>
            <p:ph type="body" sz="quarter" idx="13"/>
          </p:nvPr>
        </p:nvSpPr>
        <p:spPr>
          <a:xfrm>
            <a:off x="478505" y="1580525"/>
            <a:ext cx="4539186" cy="420515"/>
          </a:xfrm>
        </p:spPr>
        <p:txBody>
          <a:bodyPr>
            <a:normAutofit/>
          </a:bodyPr>
          <a:lstStyle/>
          <a:p>
            <a:r>
              <a:rPr lang="en-US" dirty="0"/>
              <a:t>Total by County (2019-2023)</a:t>
            </a:r>
          </a:p>
        </p:txBody>
      </p:sp>
      <p:sp>
        <p:nvSpPr>
          <p:cNvPr id="7" name="Slide Number Placeholder 6">
            <a:extLst>
              <a:ext uri="{FF2B5EF4-FFF2-40B4-BE49-F238E27FC236}">
                <a16:creationId xmlns:a16="http://schemas.microsoft.com/office/drawing/2014/main" id="{3F1245ED-EE46-2F19-B1DA-83AB8E126935}"/>
              </a:ext>
            </a:extLst>
          </p:cNvPr>
          <p:cNvSpPr>
            <a:spLocks noGrp="1"/>
          </p:cNvSpPr>
          <p:nvPr>
            <p:ph type="sldNum" sz="quarter" idx="17"/>
          </p:nvPr>
        </p:nvSpPr>
        <p:spPr/>
        <p:txBody>
          <a:bodyPr/>
          <a:lstStyle/>
          <a:p>
            <a:fld id="{A5D574CE-C4BB-BE48-B6BD-49297EFA31EB}" type="slidenum">
              <a:rPr lang="en-US" smtClean="0"/>
              <a:pPr/>
              <a:t>9</a:t>
            </a:fld>
            <a:endParaRPr lang="en-US"/>
          </a:p>
        </p:txBody>
      </p:sp>
      <p:pic>
        <p:nvPicPr>
          <p:cNvPr id="4" name="Picture Placeholder 8">
            <a:extLst>
              <a:ext uri="{FF2B5EF4-FFF2-40B4-BE49-F238E27FC236}">
                <a16:creationId xmlns:a16="http://schemas.microsoft.com/office/drawing/2014/main" id="{A1AEF8C1-7113-B702-C5B0-5F40E228090A}"/>
              </a:ext>
            </a:extLst>
          </p:cNvPr>
          <p:cNvPicPr>
            <a:picLocks noGrp="1" noChangeAspect="1"/>
          </p:cNvPicPr>
          <p:nvPr>
            <p:ph type="pic" sz="quarter" idx="14"/>
          </p:nvPr>
        </p:nvPicPr>
        <p:blipFill rotWithShape="1">
          <a:blip r:embed="rId3"/>
          <a:srcRect l="8938" t="630" r="9334"/>
          <a:stretch/>
        </p:blipFill>
        <p:spPr>
          <a:xfrm>
            <a:off x="4970352" y="289711"/>
            <a:ext cx="7052649" cy="5985158"/>
          </a:xfrm>
          <a:prstGeom prst="rect">
            <a:avLst/>
          </a:prstGeom>
        </p:spPr>
      </p:pic>
    </p:spTree>
    <p:extLst>
      <p:ext uri="{BB962C8B-B14F-4D97-AF65-F5344CB8AC3E}">
        <p14:creationId xmlns:p14="http://schemas.microsoft.com/office/powerpoint/2010/main" val="128265205"/>
      </p:ext>
    </p:extLst>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FD5000"/>
      </a:dk2>
      <a:lt2>
        <a:srgbClr val="4F2C1D"/>
      </a:lt2>
      <a:accent1>
        <a:srgbClr val="F1C051"/>
      </a:accent1>
      <a:accent2>
        <a:srgbClr val="C0957E"/>
      </a:accent2>
      <a:accent3>
        <a:srgbClr val="DDA6A5"/>
      </a:accent3>
      <a:accent4>
        <a:srgbClr val="F18079"/>
      </a:accent4>
      <a:accent5>
        <a:srgbClr val="80BAAC"/>
      </a:accent5>
      <a:accent6>
        <a:srgbClr val="1B616D"/>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53768AC51AF6458FBF243BF8336759" ma:contentTypeVersion="16" ma:contentTypeDescription="Create a new document." ma:contentTypeScope="" ma:versionID="907195c752f616c9f785ed0ef326e947">
  <xsd:schema xmlns:xsd="http://www.w3.org/2001/XMLSchema" xmlns:xs="http://www.w3.org/2001/XMLSchema" xmlns:p="http://schemas.microsoft.com/office/2006/metadata/properties" xmlns:ns2="8902ef0f-7c66-4bfa-a735-da38e1c6b27d" xmlns:ns3="6d846b84-4f49-4e54-8062-0b1a2f50ee3e" targetNamespace="http://schemas.microsoft.com/office/2006/metadata/properties" ma:root="true" ma:fieldsID="7f23097de32948f6065c782d5f1ea7e4" ns2:_="" ns3:_="">
    <xsd:import namespace="8902ef0f-7c66-4bfa-a735-da38e1c6b27d"/>
    <xsd:import namespace="6d846b84-4f49-4e54-8062-0b1a2f50ee3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02ef0f-7c66-4bfa-a735-da38e1c6b2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a8389d0-cf25-439c-ac9f-c66f76f368f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d846b84-4f49-4e54-8062-0b1a2f50ee3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172ae5a-40c7-48fa-8e54-856e5ab372ff}" ma:internalName="TaxCatchAll" ma:showField="CatchAllData" ma:web="6d846b84-4f49-4e54-8062-0b1a2f50ee3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902ef0f-7c66-4bfa-a735-da38e1c6b27d">
      <Terms xmlns="http://schemas.microsoft.com/office/infopath/2007/PartnerControls"/>
    </lcf76f155ced4ddcb4097134ff3c332f>
    <TaxCatchAll xmlns="6d846b84-4f49-4e54-8062-0b1a2f50ee3e" xsi:nil="true"/>
  </documentManagement>
</p:properties>
</file>

<file path=customXml/itemProps1.xml><?xml version="1.0" encoding="utf-8"?>
<ds:datastoreItem xmlns:ds="http://schemas.openxmlformats.org/officeDocument/2006/customXml" ds:itemID="{51FED075-F98A-413E-A409-F71356BE15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02ef0f-7c66-4bfa-a735-da38e1c6b27d"/>
    <ds:schemaRef ds:uri="6d846b84-4f49-4e54-8062-0b1a2f50ee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9E7802B-EA66-4089-8587-3DC8906D99EC}">
  <ds:schemaRefs>
    <ds:schemaRef ds:uri="http://schemas.microsoft.com/sharepoint/v3/contenttype/forms"/>
  </ds:schemaRefs>
</ds:datastoreItem>
</file>

<file path=customXml/itemProps3.xml><?xml version="1.0" encoding="utf-8"?>
<ds:datastoreItem xmlns:ds="http://schemas.openxmlformats.org/officeDocument/2006/customXml" ds:itemID="{5E56D67A-D37F-47AF-8714-8A618B719DB3}">
  <ds:schemaRefs>
    <ds:schemaRef ds:uri="http://schemas.microsoft.com/office/2006/documentManagement/types"/>
    <ds:schemaRef ds:uri="http://purl.org/dc/terms/"/>
    <ds:schemaRef ds:uri="http://www.w3.org/XML/1998/namespace"/>
    <ds:schemaRef ds:uri="6d846b84-4f49-4e54-8062-0b1a2f50ee3e"/>
    <ds:schemaRef ds:uri="http://purl.org/dc/elements/1.1/"/>
    <ds:schemaRef ds:uri="8902ef0f-7c66-4bfa-a735-da38e1c6b27d"/>
    <ds:schemaRef ds:uri="http://schemas.microsoft.com/office/infopath/2007/PartnerControls"/>
    <ds:schemaRef ds:uri="http://schemas.microsoft.com/office/2006/metadata/propertie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2137</TotalTime>
  <Words>3724</Words>
  <Application>Microsoft Macintosh PowerPoint</Application>
  <PresentationFormat>Widescreen</PresentationFormat>
  <Paragraphs>575</Paragraphs>
  <Slides>37</Slides>
  <Notes>34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37</vt:i4>
      </vt:variant>
    </vt:vector>
  </HeadingPairs>
  <TitlesOfParts>
    <vt:vector size="50" baseType="lpstr">
      <vt:lpstr>Arial</vt:lpstr>
      <vt:lpstr>Avenir Next</vt:lpstr>
      <vt:lpstr>Avenir Next Medium</vt:lpstr>
      <vt:lpstr>Bahnschrift SemiBold Condensed</vt:lpstr>
      <vt:lpstr>Calibri</vt:lpstr>
      <vt:lpstr>Century Schoolbook</vt:lpstr>
      <vt:lpstr>Courier New</vt:lpstr>
      <vt:lpstr>Helvetica Neue Medium</vt:lpstr>
      <vt:lpstr>Open Sans</vt:lpstr>
      <vt:lpstr>open_sansregular</vt:lpstr>
      <vt:lpstr>Roboto</vt:lpstr>
      <vt:lpstr>Times New Roman</vt:lpstr>
      <vt:lpstr>Office Theme</vt:lpstr>
      <vt:lpstr>2024 State of the Region Address</vt:lpstr>
      <vt:lpstr>Center for Regional Development</vt:lpstr>
      <vt:lpstr>Defining the  Region </vt:lpstr>
      <vt:lpstr>Overview of the Data in Today’s Presentation </vt:lpstr>
      <vt:lpstr>Regional Economic Indicators</vt:lpstr>
      <vt:lpstr>State of Ohio Job Growth by County</vt:lpstr>
      <vt:lpstr>State of Ohio Job Growth by County</vt:lpstr>
      <vt:lpstr>Northwest Ohio Job Growth</vt:lpstr>
      <vt:lpstr>Northwest Ohio  Job Growth</vt:lpstr>
      <vt:lpstr>Northwest Ohio Job Growth by County</vt:lpstr>
      <vt:lpstr>Northwest Ohio Job Growth by County</vt:lpstr>
      <vt:lpstr>Northwest Ohio Job Growth by County</vt:lpstr>
      <vt:lpstr>State of Ohio GDP Growth (2022)</vt:lpstr>
      <vt:lpstr>State of Ohio GDP Growth (2000-2022)</vt:lpstr>
      <vt:lpstr>State of Ohio GRP Growth</vt:lpstr>
      <vt:lpstr>Northwest Ohio  GRP Growth</vt:lpstr>
      <vt:lpstr>GRP Growth by County</vt:lpstr>
      <vt:lpstr>GRP Growth by County</vt:lpstr>
      <vt:lpstr>GRP Growth by County</vt:lpstr>
      <vt:lpstr>Regional Workforce Update</vt:lpstr>
      <vt:lpstr>Estimated Population Change by State (2013-2023) </vt:lpstr>
      <vt:lpstr>Ohio Population Change by County</vt:lpstr>
      <vt:lpstr>Net Migration by County</vt:lpstr>
      <vt:lpstr>Unemployment</vt:lpstr>
      <vt:lpstr>Labor Force Participation Rate</vt:lpstr>
      <vt:lpstr> Labor Force Participation Rate</vt:lpstr>
      <vt:lpstr>Regional Connectivity</vt:lpstr>
      <vt:lpstr>Connectivity </vt:lpstr>
      <vt:lpstr>Broadband Availability Gaps 2021</vt:lpstr>
      <vt:lpstr>Broadband Availability Gaps</vt:lpstr>
      <vt:lpstr>Northwest Ohio RDIA Region</vt:lpstr>
      <vt:lpstr> Regional Connectivity – Data Summary</vt:lpstr>
      <vt:lpstr>ACP Claims Tracker Data</vt:lpstr>
      <vt:lpstr>RDIA County Connectivity Profile</vt:lpstr>
      <vt:lpstr>RDIA County Connectivity Profile</vt:lpstr>
      <vt:lpstr>RDIA County Connectivity Profile</vt:lpstr>
      <vt:lpstr>Data for Improved Connectivity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Josie N Jonckheere</dc:creator>
  <cp:lastModifiedBy>Vanessa L Oz</cp:lastModifiedBy>
  <cp:revision>85</cp:revision>
  <cp:lastPrinted>2024-03-10T19:37:59Z</cp:lastPrinted>
  <dcterms:created xsi:type="dcterms:W3CDTF">2022-02-17T18:59:14Z</dcterms:created>
  <dcterms:modified xsi:type="dcterms:W3CDTF">2024-03-21T17:39:29Z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0x0101002E53768AC51AF6458FBF243BF8336759</vt:lpwstr>
  </property>
  <property fmtid="{D5CDD505-2E9C-101B-9397-08002B2CF9AE}" pid="3" name="MediaServiceImageTags">
    <vt:lpwstr/>
  </property>
</Properties>
</file>